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7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8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9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0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1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theme/theme12.xml" ContentType="application/vnd.openxmlformats-officedocument.theme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13.xml" ContentType="application/vnd.openxmlformats-officedocument.theme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3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4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5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6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9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20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21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22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23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24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25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26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27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28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29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30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31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32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33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77" r:id="rId2"/>
    <p:sldMasterId id="2147483955" r:id="rId3"/>
    <p:sldMasterId id="2147483980" r:id="rId4"/>
    <p:sldMasterId id="2147483993" r:id="rId5"/>
    <p:sldMasterId id="2147484859" r:id="rId6"/>
    <p:sldMasterId id="2147484969" r:id="rId7"/>
    <p:sldMasterId id="2147484995" r:id="rId8"/>
    <p:sldMasterId id="2147485008" r:id="rId9"/>
    <p:sldMasterId id="2147485376" r:id="rId10"/>
    <p:sldMasterId id="2147485414" r:id="rId11"/>
    <p:sldMasterId id="2147485518" r:id="rId12"/>
    <p:sldMasterId id="2147485556" r:id="rId13"/>
    <p:sldMasterId id="2147485569" r:id="rId14"/>
  </p:sldMasterIdLst>
  <p:notesMasterIdLst>
    <p:notesMasterId r:id="rId130"/>
  </p:notesMasterIdLst>
  <p:sldIdLst>
    <p:sldId id="5149" r:id="rId15"/>
    <p:sldId id="949" r:id="rId16"/>
    <p:sldId id="5188" r:id="rId17"/>
    <p:sldId id="5189" r:id="rId18"/>
    <p:sldId id="1111" r:id="rId19"/>
    <p:sldId id="1114" r:id="rId20"/>
    <p:sldId id="1115" r:id="rId21"/>
    <p:sldId id="1116" r:id="rId22"/>
    <p:sldId id="1117" r:id="rId23"/>
    <p:sldId id="1118" r:id="rId24"/>
    <p:sldId id="1119" r:id="rId25"/>
    <p:sldId id="1120" r:id="rId26"/>
    <p:sldId id="1121" r:id="rId27"/>
    <p:sldId id="1122" r:id="rId28"/>
    <p:sldId id="1123" r:id="rId29"/>
    <p:sldId id="1124" r:id="rId30"/>
    <p:sldId id="1125" r:id="rId31"/>
    <p:sldId id="1126" r:id="rId32"/>
    <p:sldId id="1127" r:id="rId33"/>
    <p:sldId id="1128" r:id="rId34"/>
    <p:sldId id="1129" r:id="rId35"/>
    <p:sldId id="1130" r:id="rId36"/>
    <p:sldId id="1131" r:id="rId37"/>
    <p:sldId id="1132" r:id="rId38"/>
    <p:sldId id="1133" r:id="rId39"/>
    <p:sldId id="1134" r:id="rId40"/>
    <p:sldId id="1135" r:id="rId41"/>
    <p:sldId id="1136" r:id="rId42"/>
    <p:sldId id="5186" r:id="rId43"/>
    <p:sldId id="1137" r:id="rId44"/>
    <p:sldId id="1138" r:id="rId45"/>
    <p:sldId id="1139" r:id="rId46"/>
    <p:sldId id="1140" r:id="rId47"/>
    <p:sldId id="1141" r:id="rId48"/>
    <p:sldId id="1142" r:id="rId49"/>
    <p:sldId id="1143" r:id="rId50"/>
    <p:sldId id="1144" r:id="rId51"/>
    <p:sldId id="1145" r:id="rId52"/>
    <p:sldId id="1146" r:id="rId53"/>
    <p:sldId id="1147" r:id="rId54"/>
    <p:sldId id="1148" r:id="rId55"/>
    <p:sldId id="1149" r:id="rId56"/>
    <p:sldId id="1150" r:id="rId57"/>
    <p:sldId id="1175" r:id="rId58"/>
    <p:sldId id="1181" r:id="rId59"/>
    <p:sldId id="1178" r:id="rId60"/>
    <p:sldId id="1174" r:id="rId61"/>
    <p:sldId id="1152" r:id="rId62"/>
    <p:sldId id="1153" r:id="rId63"/>
    <p:sldId id="1154" r:id="rId64"/>
    <p:sldId id="1155" r:id="rId65"/>
    <p:sldId id="1156" r:id="rId66"/>
    <p:sldId id="1157" r:id="rId67"/>
    <p:sldId id="1158" r:id="rId68"/>
    <p:sldId id="1159" r:id="rId69"/>
    <p:sldId id="1160" r:id="rId70"/>
    <p:sldId id="1161" r:id="rId71"/>
    <p:sldId id="1162" r:id="rId72"/>
    <p:sldId id="1163" r:id="rId73"/>
    <p:sldId id="1164" r:id="rId74"/>
    <p:sldId id="1165" r:id="rId75"/>
    <p:sldId id="1166" r:id="rId76"/>
    <p:sldId id="1167" r:id="rId77"/>
    <p:sldId id="1168" r:id="rId78"/>
    <p:sldId id="1169" r:id="rId79"/>
    <p:sldId id="1170" r:id="rId80"/>
    <p:sldId id="1171" r:id="rId81"/>
    <p:sldId id="5177" r:id="rId82"/>
    <p:sldId id="5179" r:id="rId83"/>
    <p:sldId id="5180" r:id="rId84"/>
    <p:sldId id="1250" r:id="rId85"/>
    <p:sldId id="1251" r:id="rId86"/>
    <p:sldId id="1252" r:id="rId87"/>
    <p:sldId id="1253" r:id="rId88"/>
    <p:sldId id="5181" r:id="rId89"/>
    <p:sldId id="1254" r:id="rId90"/>
    <p:sldId id="1255" r:id="rId91"/>
    <p:sldId id="1256" r:id="rId92"/>
    <p:sldId id="1257" r:id="rId93"/>
    <p:sldId id="1258" r:id="rId94"/>
    <p:sldId id="1259" r:id="rId95"/>
    <p:sldId id="5182" r:id="rId96"/>
    <p:sldId id="1260" r:id="rId97"/>
    <p:sldId id="1261" r:id="rId98"/>
    <p:sldId id="1263" r:id="rId99"/>
    <p:sldId id="5183" r:id="rId100"/>
    <p:sldId id="1264" r:id="rId101"/>
    <p:sldId id="1265" r:id="rId102"/>
    <p:sldId id="1266" r:id="rId103"/>
    <p:sldId id="1179" r:id="rId104"/>
    <p:sldId id="1267" r:id="rId105"/>
    <p:sldId id="5184" r:id="rId106"/>
    <p:sldId id="1268" r:id="rId107"/>
    <p:sldId id="1269" r:id="rId108"/>
    <p:sldId id="1270" r:id="rId109"/>
    <p:sldId id="1271" r:id="rId110"/>
    <p:sldId id="1186" r:id="rId111"/>
    <p:sldId id="1187" r:id="rId112"/>
    <p:sldId id="1188" r:id="rId113"/>
    <p:sldId id="1189" r:id="rId114"/>
    <p:sldId id="1272" r:id="rId115"/>
    <p:sldId id="1273" r:id="rId116"/>
    <p:sldId id="1274" r:id="rId117"/>
    <p:sldId id="1275" r:id="rId118"/>
    <p:sldId id="1276" r:id="rId119"/>
    <p:sldId id="5190" r:id="rId120"/>
    <p:sldId id="1182" r:id="rId121"/>
    <p:sldId id="1195" r:id="rId122"/>
    <p:sldId id="1277" r:id="rId123"/>
    <p:sldId id="1278" r:id="rId124"/>
    <p:sldId id="1279" r:id="rId125"/>
    <p:sldId id="1280" r:id="rId126"/>
    <p:sldId id="1281" r:id="rId127"/>
    <p:sldId id="1201" r:id="rId128"/>
    <p:sldId id="1202" r:id="rId12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45"/>
    <p:restoredTop sz="94607"/>
  </p:normalViewPr>
  <p:slideViewPr>
    <p:cSldViewPr snapToGrid="0">
      <p:cViewPr varScale="1">
        <p:scale>
          <a:sx n="119" d="100"/>
          <a:sy n="119" d="100"/>
        </p:scale>
        <p:origin x="2352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3.xml"/><Relationship Id="rId21" Type="http://schemas.openxmlformats.org/officeDocument/2006/relationships/slide" Target="slides/slide7.xml"/><Relationship Id="rId42" Type="http://schemas.openxmlformats.org/officeDocument/2006/relationships/slide" Target="slides/slide28.xml"/><Relationship Id="rId63" Type="http://schemas.openxmlformats.org/officeDocument/2006/relationships/slide" Target="slides/slide49.xml"/><Relationship Id="rId84" Type="http://schemas.openxmlformats.org/officeDocument/2006/relationships/slide" Target="slides/slide70.xml"/><Relationship Id="rId16" Type="http://schemas.openxmlformats.org/officeDocument/2006/relationships/slide" Target="slides/slide2.xml"/><Relationship Id="rId107" Type="http://schemas.openxmlformats.org/officeDocument/2006/relationships/slide" Target="slides/slide93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53" Type="http://schemas.openxmlformats.org/officeDocument/2006/relationships/slide" Target="slides/slide39.xml"/><Relationship Id="rId58" Type="http://schemas.openxmlformats.org/officeDocument/2006/relationships/slide" Target="slides/slide44.xml"/><Relationship Id="rId74" Type="http://schemas.openxmlformats.org/officeDocument/2006/relationships/slide" Target="slides/slide60.xml"/><Relationship Id="rId79" Type="http://schemas.openxmlformats.org/officeDocument/2006/relationships/slide" Target="slides/slide65.xml"/><Relationship Id="rId102" Type="http://schemas.openxmlformats.org/officeDocument/2006/relationships/slide" Target="slides/slide88.xml"/><Relationship Id="rId123" Type="http://schemas.openxmlformats.org/officeDocument/2006/relationships/slide" Target="slides/slide109.xml"/><Relationship Id="rId128" Type="http://schemas.openxmlformats.org/officeDocument/2006/relationships/slide" Target="slides/slide11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6.xml"/><Relationship Id="rId95" Type="http://schemas.openxmlformats.org/officeDocument/2006/relationships/slide" Target="slides/slide81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43" Type="http://schemas.openxmlformats.org/officeDocument/2006/relationships/slide" Target="slides/slide29.xml"/><Relationship Id="rId48" Type="http://schemas.openxmlformats.org/officeDocument/2006/relationships/slide" Target="slides/slide34.xml"/><Relationship Id="rId64" Type="http://schemas.openxmlformats.org/officeDocument/2006/relationships/slide" Target="slides/slide50.xml"/><Relationship Id="rId69" Type="http://schemas.openxmlformats.org/officeDocument/2006/relationships/slide" Target="slides/slide55.xml"/><Relationship Id="rId113" Type="http://schemas.openxmlformats.org/officeDocument/2006/relationships/slide" Target="slides/slide99.xml"/><Relationship Id="rId118" Type="http://schemas.openxmlformats.org/officeDocument/2006/relationships/slide" Target="slides/slide104.xml"/><Relationship Id="rId134" Type="http://schemas.openxmlformats.org/officeDocument/2006/relationships/tableStyles" Target="tableStyles.xml"/><Relationship Id="rId80" Type="http://schemas.openxmlformats.org/officeDocument/2006/relationships/slide" Target="slides/slide66.xml"/><Relationship Id="rId85" Type="http://schemas.openxmlformats.org/officeDocument/2006/relationships/slide" Target="slides/slide71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33" Type="http://schemas.openxmlformats.org/officeDocument/2006/relationships/slide" Target="slides/slide19.xml"/><Relationship Id="rId38" Type="http://schemas.openxmlformats.org/officeDocument/2006/relationships/slide" Target="slides/slide24.xml"/><Relationship Id="rId59" Type="http://schemas.openxmlformats.org/officeDocument/2006/relationships/slide" Target="slides/slide45.xml"/><Relationship Id="rId103" Type="http://schemas.openxmlformats.org/officeDocument/2006/relationships/slide" Target="slides/slide89.xml"/><Relationship Id="rId108" Type="http://schemas.openxmlformats.org/officeDocument/2006/relationships/slide" Target="slides/slide94.xml"/><Relationship Id="rId124" Type="http://schemas.openxmlformats.org/officeDocument/2006/relationships/slide" Target="slides/slide110.xml"/><Relationship Id="rId129" Type="http://schemas.openxmlformats.org/officeDocument/2006/relationships/slide" Target="slides/slide115.xml"/><Relationship Id="rId54" Type="http://schemas.openxmlformats.org/officeDocument/2006/relationships/slide" Target="slides/slide40.xml"/><Relationship Id="rId70" Type="http://schemas.openxmlformats.org/officeDocument/2006/relationships/slide" Target="slides/slide56.xml"/><Relationship Id="rId75" Type="http://schemas.openxmlformats.org/officeDocument/2006/relationships/slide" Target="slides/slide61.xml"/><Relationship Id="rId91" Type="http://schemas.openxmlformats.org/officeDocument/2006/relationships/slide" Target="slides/slide77.xml"/><Relationship Id="rId96" Type="http://schemas.openxmlformats.org/officeDocument/2006/relationships/slide" Target="slides/slide8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49" Type="http://schemas.openxmlformats.org/officeDocument/2006/relationships/slide" Target="slides/slide35.xml"/><Relationship Id="rId114" Type="http://schemas.openxmlformats.org/officeDocument/2006/relationships/slide" Target="slides/slide100.xml"/><Relationship Id="rId119" Type="http://schemas.openxmlformats.org/officeDocument/2006/relationships/slide" Target="slides/slide105.xml"/><Relationship Id="rId44" Type="http://schemas.openxmlformats.org/officeDocument/2006/relationships/slide" Target="slides/slide30.xml"/><Relationship Id="rId60" Type="http://schemas.openxmlformats.org/officeDocument/2006/relationships/slide" Target="slides/slide46.xml"/><Relationship Id="rId65" Type="http://schemas.openxmlformats.org/officeDocument/2006/relationships/slide" Target="slides/slide51.xml"/><Relationship Id="rId81" Type="http://schemas.openxmlformats.org/officeDocument/2006/relationships/slide" Target="slides/slide67.xml"/><Relationship Id="rId86" Type="http://schemas.openxmlformats.org/officeDocument/2006/relationships/slide" Target="slides/slide72.xml"/><Relationship Id="rId130" Type="http://schemas.openxmlformats.org/officeDocument/2006/relationships/notesMaster" Target="notesMasters/notesMaster1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39" Type="http://schemas.openxmlformats.org/officeDocument/2006/relationships/slide" Target="slides/slide25.xml"/><Relationship Id="rId109" Type="http://schemas.openxmlformats.org/officeDocument/2006/relationships/slide" Target="slides/slide95.xml"/><Relationship Id="rId34" Type="http://schemas.openxmlformats.org/officeDocument/2006/relationships/slide" Target="slides/slide20.xml"/><Relationship Id="rId50" Type="http://schemas.openxmlformats.org/officeDocument/2006/relationships/slide" Target="slides/slide36.xml"/><Relationship Id="rId55" Type="http://schemas.openxmlformats.org/officeDocument/2006/relationships/slide" Target="slides/slide41.xml"/><Relationship Id="rId76" Type="http://schemas.openxmlformats.org/officeDocument/2006/relationships/slide" Target="slides/slide62.xml"/><Relationship Id="rId97" Type="http://schemas.openxmlformats.org/officeDocument/2006/relationships/slide" Target="slides/slide83.xml"/><Relationship Id="rId104" Type="http://schemas.openxmlformats.org/officeDocument/2006/relationships/slide" Target="slides/slide90.xml"/><Relationship Id="rId120" Type="http://schemas.openxmlformats.org/officeDocument/2006/relationships/slide" Target="slides/slide106.xml"/><Relationship Id="rId125" Type="http://schemas.openxmlformats.org/officeDocument/2006/relationships/slide" Target="slides/slide11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7.xml"/><Relationship Id="rId92" Type="http://schemas.openxmlformats.org/officeDocument/2006/relationships/slide" Target="slides/slide7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5.xml"/><Relationship Id="rId24" Type="http://schemas.openxmlformats.org/officeDocument/2006/relationships/slide" Target="slides/slide10.xml"/><Relationship Id="rId40" Type="http://schemas.openxmlformats.org/officeDocument/2006/relationships/slide" Target="slides/slide26.xml"/><Relationship Id="rId45" Type="http://schemas.openxmlformats.org/officeDocument/2006/relationships/slide" Target="slides/slide31.xml"/><Relationship Id="rId66" Type="http://schemas.openxmlformats.org/officeDocument/2006/relationships/slide" Target="slides/slide52.xml"/><Relationship Id="rId87" Type="http://schemas.openxmlformats.org/officeDocument/2006/relationships/slide" Target="slides/slide73.xml"/><Relationship Id="rId110" Type="http://schemas.openxmlformats.org/officeDocument/2006/relationships/slide" Target="slides/slide96.xml"/><Relationship Id="rId115" Type="http://schemas.openxmlformats.org/officeDocument/2006/relationships/slide" Target="slides/slide101.xml"/><Relationship Id="rId131" Type="http://schemas.openxmlformats.org/officeDocument/2006/relationships/presProps" Target="presProps.xml"/><Relationship Id="rId61" Type="http://schemas.openxmlformats.org/officeDocument/2006/relationships/slide" Target="slides/slide47.xml"/><Relationship Id="rId82" Type="http://schemas.openxmlformats.org/officeDocument/2006/relationships/slide" Target="slides/slide68.xml"/><Relationship Id="rId19" Type="http://schemas.openxmlformats.org/officeDocument/2006/relationships/slide" Target="slides/slide5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56" Type="http://schemas.openxmlformats.org/officeDocument/2006/relationships/slide" Target="slides/slide42.xml"/><Relationship Id="rId77" Type="http://schemas.openxmlformats.org/officeDocument/2006/relationships/slide" Target="slides/slide63.xml"/><Relationship Id="rId100" Type="http://schemas.openxmlformats.org/officeDocument/2006/relationships/slide" Target="slides/slide86.xml"/><Relationship Id="rId105" Type="http://schemas.openxmlformats.org/officeDocument/2006/relationships/slide" Target="slides/slide91.xml"/><Relationship Id="rId126" Type="http://schemas.openxmlformats.org/officeDocument/2006/relationships/slide" Target="slides/slide112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7.xml"/><Relationship Id="rId72" Type="http://schemas.openxmlformats.org/officeDocument/2006/relationships/slide" Target="slides/slide58.xml"/><Relationship Id="rId93" Type="http://schemas.openxmlformats.org/officeDocument/2006/relationships/slide" Target="slides/slide79.xml"/><Relationship Id="rId98" Type="http://schemas.openxmlformats.org/officeDocument/2006/relationships/slide" Target="slides/slide84.xml"/><Relationship Id="rId121" Type="http://schemas.openxmlformats.org/officeDocument/2006/relationships/slide" Target="slides/slide107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1.xml"/><Relationship Id="rId46" Type="http://schemas.openxmlformats.org/officeDocument/2006/relationships/slide" Target="slides/slide32.xml"/><Relationship Id="rId67" Type="http://schemas.openxmlformats.org/officeDocument/2006/relationships/slide" Target="slides/slide53.xml"/><Relationship Id="rId116" Type="http://schemas.openxmlformats.org/officeDocument/2006/relationships/slide" Target="slides/slide102.xml"/><Relationship Id="rId20" Type="http://schemas.openxmlformats.org/officeDocument/2006/relationships/slide" Target="slides/slide6.xml"/><Relationship Id="rId41" Type="http://schemas.openxmlformats.org/officeDocument/2006/relationships/slide" Target="slides/slide27.xml"/><Relationship Id="rId62" Type="http://schemas.openxmlformats.org/officeDocument/2006/relationships/slide" Target="slides/slide48.xml"/><Relationship Id="rId83" Type="http://schemas.openxmlformats.org/officeDocument/2006/relationships/slide" Target="slides/slide69.xml"/><Relationship Id="rId88" Type="http://schemas.openxmlformats.org/officeDocument/2006/relationships/slide" Target="slides/slide74.xml"/><Relationship Id="rId111" Type="http://schemas.openxmlformats.org/officeDocument/2006/relationships/slide" Target="slides/slide97.xml"/><Relationship Id="rId132" Type="http://schemas.openxmlformats.org/officeDocument/2006/relationships/viewProps" Target="viewProps.xml"/><Relationship Id="rId15" Type="http://schemas.openxmlformats.org/officeDocument/2006/relationships/slide" Target="slides/slide1.xml"/><Relationship Id="rId36" Type="http://schemas.openxmlformats.org/officeDocument/2006/relationships/slide" Target="slides/slide22.xml"/><Relationship Id="rId57" Type="http://schemas.openxmlformats.org/officeDocument/2006/relationships/slide" Target="slides/slide43.xml"/><Relationship Id="rId106" Type="http://schemas.openxmlformats.org/officeDocument/2006/relationships/slide" Target="slides/slide92.xml"/><Relationship Id="rId127" Type="http://schemas.openxmlformats.org/officeDocument/2006/relationships/slide" Target="slides/slide113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7.xml"/><Relationship Id="rId52" Type="http://schemas.openxmlformats.org/officeDocument/2006/relationships/slide" Target="slides/slide38.xml"/><Relationship Id="rId73" Type="http://schemas.openxmlformats.org/officeDocument/2006/relationships/slide" Target="slides/slide59.xml"/><Relationship Id="rId78" Type="http://schemas.openxmlformats.org/officeDocument/2006/relationships/slide" Target="slides/slide64.xml"/><Relationship Id="rId94" Type="http://schemas.openxmlformats.org/officeDocument/2006/relationships/slide" Target="slides/slide80.xml"/><Relationship Id="rId99" Type="http://schemas.openxmlformats.org/officeDocument/2006/relationships/slide" Target="slides/slide85.xml"/><Relationship Id="rId101" Type="http://schemas.openxmlformats.org/officeDocument/2006/relationships/slide" Target="slides/slide87.xml"/><Relationship Id="rId122" Type="http://schemas.openxmlformats.org/officeDocument/2006/relationships/slide" Target="slides/slide10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2.xml"/><Relationship Id="rId47" Type="http://schemas.openxmlformats.org/officeDocument/2006/relationships/slide" Target="slides/slide33.xml"/><Relationship Id="rId68" Type="http://schemas.openxmlformats.org/officeDocument/2006/relationships/slide" Target="slides/slide54.xml"/><Relationship Id="rId89" Type="http://schemas.openxmlformats.org/officeDocument/2006/relationships/slide" Target="slides/slide75.xml"/><Relationship Id="rId112" Type="http://schemas.openxmlformats.org/officeDocument/2006/relationships/slide" Target="slides/slide98.xml"/><Relationship Id="rId13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3DFFD09-4CDF-164B-89C4-35992E2E6E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C3243B-6B73-B44D-849C-0AAF8CDC164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84867A6-DCD3-423A-9852-47AE7A5F9DD8}" type="datetime1">
              <a:rPr lang="en-US" altLang="en-US"/>
              <a:pPr>
                <a:defRPr/>
              </a:pPr>
              <a:t>3/11/20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98E94DD-1C25-644A-97C2-065A6632E0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46EA9EF-887D-024D-A981-C83723D2CF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8CFF1E-1963-4E43-BD3F-22F8CB0641F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947558-60FF-FB47-B078-F2E83A7154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99A7179-3C62-4B31-AD6D-698978FDEB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>
            <a:extLst>
              <a:ext uri="{FF2B5EF4-FFF2-40B4-BE49-F238E27FC236}">
                <a16:creationId xmlns:a16="http://schemas.microsoft.com/office/drawing/2014/main" id="{7E4F6CE9-2979-DE45-9B3C-2CE4444349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CE169AF-B4C9-8340-BA18-381651FC762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1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CF8A8CAD-72A0-FF4C-8E0A-4CF2EAEA98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A3FB46DD-8D80-6048-8D04-B0170256B5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225658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D3FA44-DF0F-4922-8B6D-0322508D7CE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2188" cy="3602038"/>
          </a:xfrm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20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B64505-975B-440C-8EA6-DB5C3070CC8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2188" cy="3602038"/>
          </a:xfrm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990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91D44C-8E52-4204-8C13-C79C7FCCB4A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2188" cy="3602038"/>
          </a:xfrm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>
                <a:latin typeface="Arial" pitchFamily="34" charset="0"/>
              </a:rPr>
              <a:t>TODO: fix the y in the bottom</a:t>
            </a:r>
          </a:p>
        </p:txBody>
      </p:sp>
    </p:spTree>
    <p:extLst>
      <p:ext uri="{BB962C8B-B14F-4D97-AF65-F5344CB8AC3E}">
        <p14:creationId xmlns:p14="http://schemas.microsoft.com/office/powerpoint/2010/main" val="1681109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8D0FDD4-1177-49E9-BFE8-046DEBD6971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2188" cy="3602038"/>
          </a:xfrm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146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D27EE13-8BF3-42BB-BE79-F7E06F735B2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2188" cy="3602038"/>
          </a:xfrm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9296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959C829-AD16-432A-B6BB-F4FD17D2F64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2188" cy="3602038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07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2D38787-65AB-470D-9494-3BF7380EB30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2188" cy="3602038"/>
          </a:xfrm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6115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5EF4071-E44B-4170-9D99-1F6380E7169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2188" cy="3602038"/>
          </a:xfrm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593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Todo</a:t>
            </a:r>
            <a:r>
              <a:rPr lang="en-US"/>
              <a:t>: use 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8273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0CBAE6B-78A3-46F9-A022-8F1FF1E48BE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2188" cy="3602038"/>
          </a:xfrm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622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TODO: </a:t>
            </a:r>
            <a:r>
              <a:rPr lang="en-US" err="1"/>
              <a:t>colorify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0534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8FB8CC-E2A9-4EE8-B91A-D52F71A6E9E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2188" cy="3602038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6111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504167B-411A-4C74-9388-44BC8EBEEA4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2188" cy="3602038"/>
          </a:xfrm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1271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CDE5A2-ED2B-447B-B8C8-92430B5270D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2188" cy="3602038"/>
          </a:xfrm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5649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B33360-13CA-468A-830B-60D56615D25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2188" cy="3602038"/>
          </a:xfrm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7806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871214-30F0-4E85-9C90-986FD5B0008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2188" cy="3602038"/>
          </a:xfrm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7249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07A68E-B43D-469A-B0F3-EE088075D0F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2188" cy="3602038"/>
          </a:xfrm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6582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7E6DB4-93DD-4A4D-91D1-44D2DF58EF8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2188" cy="3602038"/>
          </a:xfrm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9994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C63C6C6-FC43-4808-A566-A5FF3146885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2188" cy="3602038"/>
          </a:xfrm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8047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66F152-6E68-4EF1-A5DE-551FF9FC85F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2188" cy="3602038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76648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8D33363-C076-491A-864D-83F31FF57FD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2188" cy="3602038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4385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4031298-8BEB-46D5-870C-69373D93F3E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2188" cy="3602038"/>
          </a:xfrm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6531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4250B4-1A8F-45C1-B749-BEE93E65198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2188" cy="3602038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59144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</a:t>
            </a:r>
            <a:r>
              <a:rPr lang="en-US" baseline="0" dirty="0"/>
              <a:t> </a:t>
            </a:r>
            <a:r>
              <a:rPr lang="en-US" baseline="0" dirty="0" err="1"/>
              <a:t>DFlipFlop</a:t>
            </a:r>
            <a:r>
              <a:rPr lang="en-US" baseline="0" dirty="0"/>
              <a:t> here. Latch doesn't do this, so we need sequential circuit that stores state and loads next state at the clock edge. next state is available for the full clock cycle</a:t>
            </a:r>
          </a:p>
          <a:p>
            <a:endParaRPr lang="en-US" baseline="0" dirty="0"/>
          </a:p>
          <a:p>
            <a:r>
              <a:rPr lang="en-US" baseline="0" dirty="0"/>
              <a:t>now lets take a look at this. 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9029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C5EE2C-6957-44A6-B958-EADA7A4ECE6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2188" cy="3602038"/>
          </a:xfrm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33630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>
            <a:extLst>
              <a:ext uri="{FF2B5EF4-FFF2-40B4-BE49-F238E27FC236}">
                <a16:creationId xmlns:a16="http://schemas.microsoft.com/office/drawing/2014/main" id="{7E4F6CE9-2979-DE45-9B3C-2CE4444349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CE169AF-B4C9-8340-BA18-381651FC762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1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CF8A8CAD-72A0-FF4C-8E0A-4CF2EAEA98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A3FB46DD-8D80-6048-8D04-B0170256B5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138138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C5EE2C-6957-44A6-B958-EADA7A4ECE6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2188" cy="3602038"/>
          </a:xfrm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7684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TODO: ref the 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189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TODO: say that lead-cells are cell libraries that manufacturers have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529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TODO: stick to those rather than dataflow, switch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485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TODO: make I consistent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62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TODO: stick to those rather than dataflow, switch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393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B17C5C-2C22-4104-A9D7-7BA88064FFD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2188" cy="3602038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270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F911D5CE-1D03-43F3-A92B-DD06A441D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77AEB27B-8C7B-48B1-AE19-38CC35610110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F759EE34-9544-4B3D-877E-29F053F56E9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064DE93-AA8B-43DB-80E8-90D84C21CEA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1DC722D-6C17-40EA-93F1-C11F93A9A74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A571157-599A-48CF-B33B-15D664195DE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5BEF67B4-941F-4736-A122-66E8AE1B419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383223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BFDE82C-F3F2-414E-B0D5-A9C5F332F63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7EEC5C75-DEEC-466B-B4CA-433EA60AC52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D4EB96-1D1F-4727-BA41-F8213483DA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4623618"/>
      </p:ext>
    </p:extLst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D6EFD21A-F796-4C13-AE80-AA397EAA3BD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199DA228-21C2-4276-9605-803CFFFD022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48811F6-63CD-4399-9E55-926643D630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8574956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1277EF26-1746-4322-ABDB-E3471B5FA17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CE6EDB93-8A2B-4CFB-9066-CB9FF17A2E5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3250ED12-EE6C-4C99-A3DE-D22EF931B9A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3270342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6A23ADC9-9B5D-4AFE-9941-0F3B874BE27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D6FBCFC8-79E0-4C74-8B66-7A4A5103EE4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45E69301-9C67-4141-9B37-D7760CFEE8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9699344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9F17F2C1-0025-4D41-8568-D19B112AA2E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DDD45045-2346-451B-B8B1-17303E0B9E6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F42C4268-D3C6-4FE6-BF3B-104BB3C3DC1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8247843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122ECC68-37C1-4F9A-87AB-6C38674E9B1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1F8801E6-7F97-4581-9FB3-7CD64EA9FE8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94EB181-B25F-490E-BA5C-8E2DB42890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1825999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A1D45033-5DF9-254C-AE43-949A3F6482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F6E3587E-C166-7241-8641-80DB899B6CC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75278CCD-08C1-9741-AA74-81532C55EE8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DBB9CE6-59C3-7748-B91E-866F7A4AB8B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C76D0FF-34E0-A94C-A169-CB147371C01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EE5A3AB-518F-8446-990D-794118D859E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E0FBEC6-C2A3-C848-83E6-8612D8F50E7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6311100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5E72AA85-09CF-1E43-A253-5ED593F52E7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EB06F9B5-D2C4-2540-B7C8-3D01F3B653E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3830E46-9481-B244-A332-BE659B1F3B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5467928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1D8B4FD5-1B6D-9447-B0C8-108E410759E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B073BFA-2958-6040-9539-66170979FCF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1FD70CD-D129-AD43-BE0A-4BD5106943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8981905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3E72C703-3CCB-BC45-A095-5F3A1C15FF0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0DED4021-3C2C-F049-948C-C0D89475D8E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D5DF2B9-761D-CF45-9896-FA9C9CA1329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7033922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638B3204-DAC0-0844-B38E-1F32E500D55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557B6AF3-C494-A141-8E75-D5E34EBD3DC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41350FE7-40CF-C44E-B81F-147E05B100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4236035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72EAE6A-AA7B-416A-B451-FE0859769DB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A3C5A18F-2ACE-466C-9FD9-A13486B80CA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530683-A928-4246-A266-8549E4F3D2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4674500"/>
      </p:ext>
    </p:extLst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0DF0ED44-5FA2-C84E-B32D-97E95643A7F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C79F6515-67B8-7B4C-A670-0882731DC3B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84462A8-4008-1E4F-AD6D-D60FA08E701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2100097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855DF4E9-0B69-B941-9078-6BBB3426571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62E682AF-F8D7-ED45-A2CB-B7A37F2A26E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F36439C0-FD9F-F648-9822-E2F5B2562F1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0107432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769EF201-1BD9-8048-A4FD-90236CE26CC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EC10B93E-EC5E-B84A-873C-9249894B8D3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C5386CF-FD3E-804A-A422-851869FE823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8407595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0469BE50-3F7A-844A-96B2-FE195A0875A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4235E50B-5F1F-764A-BAF0-A75C121A606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C6B5580-70AB-2D4A-A64E-49787D29300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2183538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308BACFA-ACA5-1C49-9BF3-CC1737536A7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35A61068-0796-F247-92E4-0F0944184B7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2E27103-4A47-8B47-9690-82C095E668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2264456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0C8C2A66-E5DF-0544-8F8D-EC9E92E2C7E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2152725-B7F3-1448-9397-2025FF06206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C1BEE0A-94FA-C849-9471-3C3D83068B3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4845230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>
            <a:extLst>
              <a:ext uri="{FF2B5EF4-FFF2-40B4-BE49-F238E27FC236}">
                <a16:creationId xmlns:a16="http://schemas.microsoft.com/office/drawing/2014/main" id="{3093391C-D8A7-244E-9D13-5B29D18DC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05C86558-CF3B-A246-AC7A-803A55D7692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B5BBE9A5-B183-A044-A0CD-6781ABF051D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B6194F3-FC48-B849-813E-C2C1022F5A7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Garamond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DFF035A-8445-4544-A39D-1EC7494A722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54110B91-87B1-EE43-96AC-8BE57300865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C4185D35-1E2A-AC45-B02C-EA6811657DA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9072639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CB7A954A-8188-D246-B411-6762B4A6F6F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0203C3F8-8682-F343-A50D-BB517510067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F909B9-80FE-604C-8F22-276CF794453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0140222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F467686D-A162-4D4E-A16E-79ECB343FB3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83AE7C7E-0604-3442-A2B5-26D150C2184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F33D64-0C46-F846-B942-6FCB38CC207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1030335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EC166B2-6C5F-644D-8308-C80A5F4F989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D7C0B5AA-9A80-0C49-B367-1ECF68A4543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1AED89-3750-2C4E-B358-FD45F9D67BE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395116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CF5177B8-2D3C-4F5A-A583-9F772A91118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65BEDB5B-5A04-486E-909C-E6525508355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5EA492-E4F7-4B19-BF34-75DD9D5F18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1311567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3FD8A9CB-A023-664B-B544-DA9F6379543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BA81246B-3804-8D45-A377-6CA0747C6C7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75A885-3347-674F-B610-20357A11B2F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7427206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F0C2CD06-6978-ED43-8B46-94D13B77F0D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8DCEF894-FECE-C24E-BF1C-46B041205B7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9FED79-1DA5-E046-91EF-1848FBF1B5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6895350"/>
      </p:ext>
    </p:extLst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9688A19A-3786-C646-B6E3-7B33C5DE11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F692FFF3-038C-7946-937E-BE2EE55468B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85DB16-B694-E54F-9112-48649D85CF3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527635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167B69D5-7F80-3649-8B74-E1F82ABE236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53B3FAA7-3D48-5240-823C-E5F3E8C26A5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CFF883-CE03-E94D-9C09-F7121B0FCB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2213337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9F47C922-0AAB-C743-848A-A155AECBF6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CC7094C0-6E26-494E-8D80-9A358315EE4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077A7B-EC9A-614B-9C9E-EDE8828DDC0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7035385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E6768431-1585-D849-9C1B-A8DF546831C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30954A05-233C-1A41-9E0E-BBAE631E7F4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A5A064-9EC2-514E-9D5F-67714BDF110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7060350"/>
      </p:ext>
    </p:extLst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F1FDE5F3-2F03-3E46-8F43-6C2E04612E0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09EF1C9C-5829-BF49-A5C1-ADA340B7CE0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E9930B-3565-AF43-AEA8-CDE702A005E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4579957"/>
      </p:ext>
    </p:extLst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>
            <a:extLst>
              <a:ext uri="{FF2B5EF4-FFF2-40B4-BE49-F238E27FC236}">
                <a16:creationId xmlns:a16="http://schemas.microsoft.com/office/drawing/2014/main" id="{442C3307-E095-4D46-85F1-0ECCEE15F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EEA1060E-A31A-C840-A1CB-3FBAE507703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641BD863-5EFA-D840-9808-3E307D1363A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14F276D-862D-4F4B-8486-7941385395B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Garamond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94A28C9-7D49-DE41-B907-ECDB4D5498C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ED2F5E2-58F4-7D42-BC7B-2A4D643E709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E1B81267-8964-1D49-B4A4-55A4EC178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0977900"/>
      </p:ext>
    </p:extLst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BC9B041-46B9-1041-B7C9-B56147D82E4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9873B9AF-F396-A347-84A0-10A45B360EB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98479E-A946-794F-A7FF-42016A14F5D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5229815"/>
      </p:ext>
    </p:extLst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383E358B-DADC-0142-8D97-BD10C7E1259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EE8BC86B-B458-A147-A360-8170B0071AE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9A52BA-F7E0-374E-B2A4-39EE81724B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0186396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>
            <a:extLst>
              <a:ext uri="{FF2B5EF4-FFF2-40B4-BE49-F238E27FC236}">
                <a16:creationId xmlns:a16="http://schemas.microsoft.com/office/drawing/2014/main" id="{9CD35D2D-5E91-46D5-981B-E75BA6DA71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411913"/>
            <a:ext cx="1025525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7A21EAFC-4035-4857-807A-CB62B3BF44F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C888C28F-145F-424D-84CC-5AE9AF6843A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826BB2-7A42-4BD5-B790-DBCEF432F4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7997898"/>
      </p:ext>
    </p:extLst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21BA5D6-25D8-CD40-952D-E8B85116082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5C05A62C-F9F8-734B-B1D7-93B9D78A69B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F2E4E6-F614-8542-B73B-1D00F882593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5924856"/>
      </p:ext>
    </p:extLst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508EE454-FEF5-144F-9993-E20BE637668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EDADA00E-B9BF-6845-8AC1-2E297BC762E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8284B7-F921-824B-9063-97AC548BC18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0435698"/>
      </p:ext>
    </p:extLst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C7A40C3B-63E8-9D4F-840B-B793E28506E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65AEB223-C814-014F-B0BB-F606D96FEB4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A1D0E0-3BE8-6D49-BFC1-6932858C52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5881732"/>
      </p:ext>
    </p:extLst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7B33AF26-D7FA-6540-987E-5A81A778F02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AEDD0976-96FC-5A4F-85DB-64334119760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7B87F2-269E-8C49-97D3-01D268864C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501936"/>
      </p:ext>
    </p:extLst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DBF064AC-DA72-B948-ACBF-F84A657A856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F7F9F089-1C59-9342-99A9-044D2E84B43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677E88-2C05-FF4D-A140-317BA34FA93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510204"/>
      </p:ext>
    </p:extLst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A7D6F38E-D465-BD4F-B216-503886C2A65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AEE1B88B-AD74-CC49-BE18-D868C697424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0281F4-7986-1A4B-A0A6-8ECA241410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4465104"/>
      </p:ext>
    </p:extLst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A076C0B9-B682-CC4B-9B9D-A2C0254224A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74DA6AA-ACF1-BA4D-B3E1-8115D4923B0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9C407F-11F7-FA4F-B6BD-3DB2BE09018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9609779"/>
      </p:ext>
    </p:extLst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8BBAF9A9-2279-6F43-999F-F3F3AFACBDE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46AE0721-E301-DE45-A043-64339548CF9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DCB5FE-202E-2F4D-8D2F-A065C3FA67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5038251"/>
      </p:ext>
    </p:extLst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820412"/>
      </p:ext>
    </p:extLst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71856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09AC565-7350-4525-9420-2EB7757D306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4AA7F312-6BE9-48B6-AA7B-A6D10D628BA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19D7DF-598B-483B-A6D0-8553CDFAE63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1994169"/>
      </p:ext>
    </p:extLst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483833"/>
      </p:ext>
    </p:extLst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257101"/>
      </p:ext>
    </p:extLst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03813"/>
      </p:ext>
    </p:extLst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991660"/>
      </p:ext>
    </p:extLst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532579"/>
      </p:ext>
    </p:extLst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444434"/>
      </p:ext>
    </p:extLst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117123"/>
      </p:ext>
    </p:extLst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706058"/>
      </p:ext>
    </p:extLst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237350"/>
      </p:ext>
    </p:extLst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F911D5CE-1D03-43F3-A92B-DD06A441D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77AEB27B-8C7B-48B1-AE19-38CC35610110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F759EE34-9544-4B3D-877E-29F053F56E9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064DE93-AA8B-43DB-80E8-90D84C21CEA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1DC722D-6C17-40EA-93F1-C11F93A9A74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39174" y="649851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E3FCFE49-F7D8-9F40-A47B-CD8F660E71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812449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08787426-EFB2-4064-9F82-5B1B136B39E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60038527-DAED-4D79-A54B-129F6A20F67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D67C19-8364-4600-B88B-828769DCBD4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7859953"/>
      </p:ext>
    </p:extLst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BEBEC74-F2C6-4E33-B4B4-3463BC51B87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39174" y="649851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E3FCFE49-F7D8-9F40-A47B-CD8F660E71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221416"/>
      </p:ext>
    </p:extLst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5E35761-913B-4F9F-B95F-062F4851F2B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39174" y="649851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E3FCFE49-F7D8-9F40-A47B-CD8F660E71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19752"/>
      </p:ext>
    </p:extLst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508E948F-ED37-4068-9F16-9E67505D15B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39174" y="649851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E3FCFE49-F7D8-9F40-A47B-CD8F660E71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175590"/>
      </p:ext>
    </p:extLst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9F109693-0249-41A3-9F50-E65F9836864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6839174" y="649851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E3FCFE49-F7D8-9F40-A47B-CD8F660E71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253504"/>
      </p:ext>
    </p:extLst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8B93F1F3-721C-44A8-BBDC-BABA43CC76C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39174" y="649851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E3FCFE49-F7D8-9F40-A47B-CD8F660E71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043211"/>
      </p:ext>
    </p:extLst>
  </p:cSld>
  <p:clrMapOvr>
    <a:masterClrMapping/>
  </p:clrMapOvr>
  <p:transition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75BCD08E-B313-4295-A258-151D0B05035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39174" y="649851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E3FCFE49-F7D8-9F40-A47B-CD8F660E71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796558"/>
      </p:ext>
    </p:extLst>
  </p:cSld>
  <p:clrMapOvr>
    <a:masterClrMapping/>
  </p:clrMapOvr>
  <p:transition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13D42EDF-70BC-45DE-99FB-D1DC5BB4245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1030">
            <a:extLst>
              <a:ext uri="{FF2B5EF4-FFF2-40B4-BE49-F238E27FC236}">
                <a16:creationId xmlns:a16="http://schemas.microsoft.com/office/drawing/2014/main" id="{D0935758-6439-4EDF-98CC-8D53CEFBBF7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6777038" y="6477000"/>
            <a:ext cx="2133600" cy="457200"/>
          </a:xfrm>
          <a:prstGeom prst="rect">
            <a:avLst/>
          </a:prstGeom>
          <a:ln/>
        </p:spPr>
        <p:txBody>
          <a:bodyPr/>
          <a:lstStyle>
            <a:lvl1pPr algn="r">
              <a:defRPr sz="1800">
                <a:solidFill>
                  <a:srgbClr val="888888"/>
                </a:solidFill>
                <a:latin typeface="+mn-lt"/>
              </a:defRPr>
            </a:lvl1pPr>
          </a:lstStyle>
          <a:p>
            <a:pPr>
              <a:defRPr/>
            </a:pPr>
            <a:fld id="{F4A640EF-F0E2-4E49-9455-7E266BCEBB78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67550780"/>
      </p:ext>
    </p:extLst>
  </p:cSld>
  <p:clrMapOvr>
    <a:masterClrMapping/>
  </p:clrMapOvr>
  <p:transition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8DD3EF48-208E-4BEB-914A-672A2E1164E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1030">
            <a:extLst>
              <a:ext uri="{FF2B5EF4-FFF2-40B4-BE49-F238E27FC236}">
                <a16:creationId xmlns:a16="http://schemas.microsoft.com/office/drawing/2014/main" id="{D0935758-6439-4EDF-98CC-8D53CEFBBF7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6777038" y="6477000"/>
            <a:ext cx="2133600" cy="457200"/>
          </a:xfrm>
          <a:prstGeom prst="rect">
            <a:avLst/>
          </a:prstGeom>
          <a:ln/>
        </p:spPr>
        <p:txBody>
          <a:bodyPr/>
          <a:lstStyle>
            <a:lvl1pPr algn="r">
              <a:defRPr sz="1800">
                <a:solidFill>
                  <a:srgbClr val="888888"/>
                </a:solidFill>
                <a:latin typeface="+mn-lt"/>
              </a:defRPr>
            </a:lvl1pPr>
          </a:lstStyle>
          <a:p>
            <a:pPr>
              <a:defRPr/>
            </a:pPr>
            <a:fld id="{F4A640EF-F0E2-4E49-9455-7E266BCEBB78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25940645"/>
      </p:ext>
    </p:extLst>
  </p:cSld>
  <p:clrMapOvr>
    <a:masterClrMapping/>
  </p:clrMapOvr>
  <p:transition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BFDE82C-F3F2-414E-B0D5-A9C5F332F63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D0935758-6439-4EDF-98CC-8D53CEFBBF7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6777038" y="6477000"/>
            <a:ext cx="2133600" cy="457200"/>
          </a:xfrm>
          <a:prstGeom prst="rect">
            <a:avLst/>
          </a:prstGeom>
          <a:ln/>
        </p:spPr>
        <p:txBody>
          <a:bodyPr/>
          <a:lstStyle>
            <a:lvl1pPr algn="r">
              <a:defRPr sz="1800">
                <a:solidFill>
                  <a:srgbClr val="888888"/>
                </a:solidFill>
                <a:latin typeface="+mn-lt"/>
              </a:defRPr>
            </a:lvl1pPr>
          </a:lstStyle>
          <a:p>
            <a:pPr>
              <a:defRPr/>
            </a:pPr>
            <a:fld id="{F4A640EF-F0E2-4E49-9455-7E266BCEBB78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06633939"/>
      </p:ext>
    </p:extLst>
  </p:cSld>
  <p:clrMapOvr>
    <a:masterClrMapping/>
  </p:clrMapOvr>
  <p:transition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72EAE6A-AA7B-416A-B451-FE0859769DB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D0935758-6439-4EDF-98CC-8D53CEFBBF7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6777038" y="6477000"/>
            <a:ext cx="2133600" cy="457200"/>
          </a:xfrm>
          <a:prstGeom prst="rect">
            <a:avLst/>
          </a:prstGeom>
          <a:ln/>
        </p:spPr>
        <p:txBody>
          <a:bodyPr/>
          <a:lstStyle>
            <a:lvl1pPr algn="r">
              <a:defRPr sz="1800">
                <a:solidFill>
                  <a:srgbClr val="888888"/>
                </a:solidFill>
                <a:latin typeface="+mn-lt"/>
              </a:defRPr>
            </a:lvl1pPr>
          </a:lstStyle>
          <a:p>
            <a:pPr>
              <a:defRPr/>
            </a:pPr>
            <a:fld id="{F4A640EF-F0E2-4E49-9455-7E266BCEBB78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48563231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DB333F77-5829-459B-B71C-A401B0AC83F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DC357D67-E160-41BD-A8F4-591D3B61CA4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E1BDAC-3FCE-4406-AD14-A59ECE86B20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4555325"/>
      </p:ext>
    </p:extLst>
  </p:cSld>
  <p:clrMapOvr>
    <a:masterClrMapping/>
  </p:clrMapOvr>
  <p:transition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CF5177B8-2D3C-4F5A-A583-9F772A91118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1030">
            <a:extLst>
              <a:ext uri="{FF2B5EF4-FFF2-40B4-BE49-F238E27FC236}">
                <a16:creationId xmlns:a16="http://schemas.microsoft.com/office/drawing/2014/main" id="{D0935758-6439-4EDF-98CC-8D53CEFBBF7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6777038" y="6477000"/>
            <a:ext cx="2133600" cy="457200"/>
          </a:xfrm>
          <a:prstGeom prst="rect">
            <a:avLst/>
          </a:prstGeom>
          <a:ln/>
        </p:spPr>
        <p:txBody>
          <a:bodyPr/>
          <a:lstStyle>
            <a:lvl1pPr algn="r">
              <a:defRPr sz="1800">
                <a:solidFill>
                  <a:srgbClr val="888888"/>
                </a:solidFill>
                <a:latin typeface="+mn-lt"/>
              </a:defRPr>
            </a:lvl1pPr>
          </a:lstStyle>
          <a:p>
            <a:pPr>
              <a:defRPr/>
            </a:pPr>
            <a:fld id="{F4A640EF-F0E2-4E49-9455-7E266BCEBB78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79632341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D26DBB79-5AEF-450D-8A69-9E473A6D46F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5613F326-A967-4A16-9691-5994EAA77F8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DDAB56-7687-49EE-9BFA-357DD2115F9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0355898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25C5F115-951D-416A-8367-F27935F171C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9FA67899-1E4C-4F33-994F-0FE9DDF922F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6ABE56-5E07-4208-997F-19E78ED344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85490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A3210EB8-01E8-436A-B41F-069A2DB8B74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88357862-E4F0-4312-AEFB-533810CEB35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632353-6DA2-4969-8B9B-3DBC4F8425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477238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BEBEC74-F2C6-4E33-B4B4-3463BC51B87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D0935758-6439-4EDF-98CC-8D53CEFBBF7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A640EF-F0E2-4E49-9455-7E266BCEBB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41909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7D8C17F0-0F2C-4BA2-ACAD-9F9DD7E1D75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01206954-09DD-443F-8138-FD04D7E9104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E294FE-CC9E-4E10-B310-514CFBF72E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1637354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D2B0F18-FF15-4EF6-984A-01641DEDA2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1E37D587-FAF0-4764-AD77-644AFEF7307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63DEC2-A46B-4DF0-9B6D-3DA55177CC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1792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C0A08B9B-687C-4AD3-8C6D-FA4C5E16A31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5BE2A02B-D63E-4DD6-9FFA-98D71570A2A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4704B9-2B86-45E3-BC5C-2F3F28BAAB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1126298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E62CEBD1-E2A7-41F0-A158-62153EC297D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6011B996-071A-4884-856A-6B25C3879E5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C1C64C-0813-4AB1-8463-69A3B31BE1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3067846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B55989F0-9C2F-467D-8A2B-E760CFC57E8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B76D41D7-E031-46E6-8D53-528FF913AD9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C0357D-5951-4316-833F-FB5D4423D79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5860946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>
            <a:extLst>
              <a:ext uri="{FF2B5EF4-FFF2-40B4-BE49-F238E27FC236}">
                <a16:creationId xmlns:a16="http://schemas.microsoft.com/office/drawing/2014/main" id="{B2DDA219-D6D1-49CF-A0E5-C787A93E0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149A0011-1EE4-44BB-9851-FDEE15AD4F1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D2E29CC0-E7A3-42AD-90C7-013B0998713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E65D59A-82FF-471D-B9E5-CB055B10021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730C698-3B6A-4C29-89B5-CEB1041FA8E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54E0CBB9-DAD4-47D5-B595-46F0C413B5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2EC2EA74-46AC-4632-8CED-E5870A2BE1F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34991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2217A480-A5A7-433D-BB5E-0D54D2F058F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510D0220-E846-4410-8530-FECBC1BCEBF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4E6DAE-DC16-4942-B8FD-E6C7B025A45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1282649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768E8B80-E7D3-4CB8-AB90-CF176CFF7FC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DE5BC6B3-6A70-495B-B8B1-2D2A119585F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6B8C65-7151-486C-AAF4-90A085DCE89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241647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8F9C9A8-99D9-481E-88BA-F24D5C0086F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BF7F0487-867D-4DF0-80BA-1C3E57A3F84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C8C89D-0042-4AF1-B3AD-99B7C138A8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7944371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2A4959E4-1B08-4060-85F6-56B9475BA7B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B10111BC-6816-4212-BE16-A4CC2CE001A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B90A3A-6CBD-485B-9BCD-F75AC989424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056440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5E35761-913B-4F9F-B95F-062F4851F2B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46C80198-94D1-4027-AFBC-3110C05B1FE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57CB90-D777-4C85-8197-A11CF165257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8056593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0974BD9D-F5C7-4EF3-9BB5-82219914F31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D7A3641B-E74C-445D-A159-601C489E045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54E09B-6536-4000-BA0C-6833F3F4B61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4046436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B641193C-29B0-4266-8536-B41FF8C96F3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B2333F04-8AD6-43CE-8212-CF59F1F5E50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505475-3C15-4FDE-B07C-08E2D0B6B2E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1796994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5B6EBFB9-E499-4F6C-89C2-BFCC077A97D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391D52A7-208D-4B79-81D5-1141DE7D22E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DDC092-AB3E-4E3E-8303-1B877CC0E1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8531185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736CAC83-9B68-4F3D-8672-218ABFD1A86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E4616CA2-2650-44E5-BAAA-363C5C18581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C82AE6-0C0D-4812-A646-87AAC63BA9A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4007760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9AA83CB3-2BFC-4F8F-8749-27E844AFA39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D2FF64E8-E076-4564-A586-43995502D9C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F7893F-3679-41E0-8B3F-D19A11EB43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731135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8840F4AE-7E9B-4E21-B147-A2C681E8178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9C94C6F2-69AC-442C-8C97-3F942CF9284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E1D56E-F8DC-44A0-A0B4-FEF8B6B0335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8961984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44C38A2-437B-4BA6-91C7-C2E492E8F554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4198409"/>
            <a:ext cx="692115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5">
            <a:extLst>
              <a:ext uri="{FF2B5EF4-FFF2-40B4-BE49-F238E27FC236}">
                <a16:creationId xmlns:a16="http://schemas.microsoft.com/office/drawing/2014/main" id="{979B388B-9EE5-4BC7-AD6C-44BA162F6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BA0EA-268F-4CD2-B925-7F5243F1ACCA}" type="datetime1">
              <a:rPr lang="en-US" altLang="en-US"/>
              <a:pPr>
                <a:defRPr/>
              </a:pPr>
              <a:t>3/11/20</a:t>
            </a:fld>
            <a:endParaRPr lang="en-US" altLang="en-US"/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9717E02D-8B5F-4AD0-85C1-A4CF8CEBB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0">
            <a:extLst>
              <a:ext uri="{FF2B5EF4-FFF2-40B4-BE49-F238E27FC236}">
                <a16:creationId xmlns:a16="http://schemas.microsoft.com/office/drawing/2014/main" id="{4F4E61C4-2AEB-422D-AE79-A4646D27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0D43FA-AC4F-4D93-90F8-9BC36591675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5083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8637" y="712594"/>
            <a:ext cx="8086725" cy="2898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8000" spc="-12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8638" y="3897565"/>
            <a:ext cx="8086724" cy="164592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648D4B1B-E64C-439E-AF66-7B891141F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32311C-632F-4BB4-9E87-BA72DA82B02D}" type="datetime1">
              <a:rPr lang="en-US" altLang="en-US"/>
              <a:pPr>
                <a:defRPr/>
              </a:pPr>
              <a:t>3/11/20</a:t>
            </a:fld>
            <a:endParaRPr lang="en-US" alt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E4732858-8FAF-45D9-8331-96688ACC8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6125690E-BBB6-45E6-B9F4-79DA455EA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E746B4-ECBA-4C07-98E1-E2F14178788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3823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5850"/>
          </a:xfrm>
          <a:prstGeom prst="rect">
            <a:avLst/>
          </a:prstGeom>
        </p:spPr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Content Placeholder 22"/>
          <p:cNvSpPr>
            <a:spLocks noGrp="1"/>
          </p:cNvSpPr>
          <p:nvPr>
            <p:ph sz="quarter" idx="11"/>
          </p:nvPr>
        </p:nvSpPr>
        <p:spPr>
          <a:xfrm>
            <a:off x="123825" y="1241652"/>
            <a:ext cx="8897938" cy="52244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096EBA56-5B81-4A61-9106-DF0217E0BE9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EDDE8F-7662-4C6A-85B6-78ACBA174802}" type="datetime1">
              <a:rPr lang="en-US" altLang="en-US"/>
              <a:pPr>
                <a:defRPr/>
              </a:pPr>
              <a:t>3/11/20</a:t>
            </a:fld>
            <a:endParaRPr lang="en-US" alt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D2AEBF35-E9A8-478F-99C6-75E85CF92BB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74FECE8A-1CB0-4EBC-B8DE-84673D3B44C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C9E7D4-3611-4937-BE1B-D3C370BE2E5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862902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767419"/>
            <a:ext cx="8085582" cy="3355848"/>
          </a:xfrm>
          <a:solidFill>
            <a:schemeClr val="bg1"/>
          </a:solidFill>
        </p:spPr>
        <p:txBody>
          <a:bodyPr anchor="b"/>
          <a:lstStyle>
            <a:lvl1pPr>
              <a:lnSpc>
                <a:spcPct val="80000"/>
              </a:lnSpc>
              <a:defRPr sz="80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4187275"/>
            <a:ext cx="6919722" cy="164592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7C5B8E-D03E-4B3E-917D-7F33FB8CF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A3D09A-11EC-4AFB-AB4E-9B8020420D61}" type="datetime1">
              <a:rPr lang="en-US" altLang="en-US"/>
              <a:pPr>
                <a:defRPr/>
              </a:pPr>
              <a:t>3/11/20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4E7C2-B34A-48CF-B562-2AE4DC344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F87753D1-A104-490A-A041-87C59837D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3D0722-E7A2-475C-B30E-2360816801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91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508E948F-ED37-4068-9F16-9E67505D15B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1CF2122A-87FD-420E-AE10-3DB1CD85C91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6AAF50-49AA-4C46-84C3-9E6309E4793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7880145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798" y="1208312"/>
            <a:ext cx="4271962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603" y="1208312"/>
            <a:ext cx="4271962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4094B4-85EE-40BC-B1D8-11E00C528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4639F1-2164-4419-BFBB-EB15E7DE3EA4}" type="datetime1">
              <a:rPr lang="en-US" altLang="en-US"/>
              <a:pPr>
                <a:defRPr/>
              </a:pPr>
              <a:t>3/11/20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F1C2C-C963-4737-AF13-0664FCC21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7B7BEF75-9E8B-4561-AD13-FF85E1197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6BDBF9-7D7F-4D1F-8B6D-50EA2E51349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975495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798" y="1197209"/>
            <a:ext cx="4271962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798" y="2029968"/>
            <a:ext cx="4271962" cy="423105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1603" y="1194345"/>
            <a:ext cx="4271962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1603" y="2025216"/>
            <a:ext cx="4271962" cy="423580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C2F9A3AE-826B-4993-AC13-1F61F3D69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7FDDCB-8C78-4D5C-B31F-FF70E30A14FD}" type="datetime1">
              <a:rPr lang="en-US" altLang="en-US"/>
              <a:pPr>
                <a:defRPr/>
              </a:pPr>
              <a:t>3/11/20</a:t>
            </a:fld>
            <a:endParaRPr lang="en-US" altLang="en-US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636DED45-40D3-4479-93D6-BF4F286C7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3603335E-3B66-47CF-AD72-D2FD7A517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BEF4A7-3448-4F5A-864E-6882FE1E694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21266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22EF5D8A-4B5F-41BE-9B62-89F3BE49A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6FDE1A-99F8-4ACE-A05F-9FE7E4BB4313}" type="datetime1">
              <a:rPr lang="en-US" altLang="en-US"/>
              <a:pPr>
                <a:defRPr/>
              </a:pPr>
              <a:t>3/11/20</a:t>
            </a:fld>
            <a:endParaRPr lang="en-US" altLang="en-US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B01C2692-38FF-4D73-BC6C-E59D7A536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919D6FD7-D000-4055-B9E9-D2B26F524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AA5672-5AEA-48C7-AAC6-71C12DD7FD2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16394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C31CD0CD-12A2-492D-A523-EEC3B1977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DFA146-7174-4AD8-9EE1-4B5971CA97D2}" type="datetime1">
              <a:rPr lang="en-US" altLang="en-US"/>
              <a:pPr>
                <a:defRPr/>
              </a:pPr>
              <a:t>3/11/20</a:t>
            </a:fld>
            <a:endParaRPr lang="en-US" altLang="en-US"/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AB7CB910-1DC6-44D7-A8D4-E71CB6C93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C8B04BC9-0DD7-48B6-84E5-B1A584DB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099806-EB0A-4AD4-8A87-856377E02E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25393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5E10023-2D60-47D7-8147-7F3ADDA8312D}"/>
              </a:ext>
            </a:extLst>
          </p:cNvPr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7">
            <a:extLst>
              <a:ext uri="{FF2B5EF4-FFF2-40B4-BE49-F238E27FC236}">
                <a16:creationId xmlns:a16="http://schemas.microsoft.com/office/drawing/2014/main" id="{A1092EEC-0FB1-4084-B5B3-C9C1C403F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243EDB-60B7-4152-A12C-AF8E921D573F}" type="datetime1">
              <a:rPr lang="en-US" altLang="en-US"/>
              <a:pPr>
                <a:defRPr/>
              </a:pPr>
              <a:t>3/11/20</a:t>
            </a:fld>
            <a:endParaRPr lang="en-US" altLang="en-US"/>
          </a:p>
        </p:txBody>
      </p: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F335429D-457F-47C4-AAC4-5BBF5F276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10">
            <a:extLst>
              <a:ext uri="{FF2B5EF4-FFF2-40B4-BE49-F238E27FC236}">
                <a16:creationId xmlns:a16="http://schemas.microsoft.com/office/drawing/2014/main" id="{5076365A-12B1-459A-843C-83851457D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DE13A6-4C11-4E4B-86B7-B3712CD064C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31371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/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rtlCol="0">
            <a:normAutofit/>
          </a:bodyPr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6031951"/>
            <a:ext cx="6922008" cy="411184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7">
            <a:extLst>
              <a:ext uri="{FF2B5EF4-FFF2-40B4-BE49-F238E27FC236}">
                <a16:creationId xmlns:a16="http://schemas.microsoft.com/office/drawing/2014/main" id="{3E436E4C-68BA-4FEB-8DD1-42A08BE3E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B2E64E0-91A6-4341-AF97-8B6659EF722D}" type="datetime1">
              <a:rPr lang="en-US" altLang="en-US"/>
              <a:pPr>
                <a:defRPr/>
              </a:pPr>
              <a:t>3/11/20</a:t>
            </a:fld>
            <a:endParaRPr lang="en-US" altLang="en-US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8DB4C92C-2A3A-440E-BC1E-C6EA75B97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>
                    <a:alpha val="75000"/>
                  </a:prstClr>
                </a:solidFill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7AFFD7FF-3883-4F2F-9FE8-E66202A2D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907AB625-087C-44A6-884B-282C1048452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0788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744BA656-8287-4B6E-B96D-0BA0D66B7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0DFA8D-386D-4B76-AC2F-C38846359A91}" type="datetime1">
              <a:rPr lang="en-US" altLang="en-US"/>
              <a:pPr>
                <a:defRPr/>
              </a:pPr>
              <a:t>3/11/20</a:t>
            </a:fld>
            <a:endParaRPr lang="en-US" alt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8B4398BE-FACD-4E07-BFB7-14F60FEFA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8AB54B01-9C9C-480E-B0FD-77E32BBEB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CD5314-B7DF-40CC-94A6-D38A1A485C2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66696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D77AAA9F-55F9-4A67-ABDE-954011C22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548B7F-D296-4AFE-B67E-954AAF4A6903}" type="datetime1">
              <a:rPr lang="en-US" altLang="en-US"/>
              <a:pPr>
                <a:defRPr/>
              </a:pPr>
              <a:t>3/11/20</a:t>
            </a:fld>
            <a:endParaRPr lang="en-US" alt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67A23857-23D0-49FC-B4EB-414C6F905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922B6A0F-53C0-46C5-AA33-DBA45366E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FA8343-56FB-4F44-85B0-E596133E513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419314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>
            <a:extLst>
              <a:ext uri="{FF2B5EF4-FFF2-40B4-BE49-F238E27FC236}">
                <a16:creationId xmlns:a16="http://schemas.microsoft.com/office/drawing/2014/main" id="{2887A6D8-27C4-4F7D-BC68-BAEF54C7A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B4EAFD9C-9B73-43F5-8DD5-B29532B0FBA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623E4A29-FD76-4532-956E-4428BC54FD0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CCA8D6D-AF6F-4D3A-B75B-BB85D74E543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77A0289-D7F4-45FF-B4EC-38DA1A50522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2238F6D-D67C-47B9-973E-B7F5B5AED77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A122E4E6-7814-4E6C-9975-50E2DF03DF0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5272745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B476F1F3-02F5-46D0-86B8-9035A7E6158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F0557C43-74E2-4B3D-9E53-3273A403918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1222B8-A952-4B6E-A12E-5F9233E955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0031973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9F109693-0249-41A3-9F50-E65F9836864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FE7734D2-ACBB-46E0-A232-AD426BE9100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E60853-3375-497B-B7D1-7DED7CCC43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5136353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90757DE5-1858-4BE0-8C15-74439104814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67384826-E265-47AE-842B-7BDA8E643DF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A3F670-EFAF-4C2B-9B2C-6E5B4E0839E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6425601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95E9C6DE-60F1-46F1-A45B-7F5E183EE60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4689EB27-8AED-4432-9E4C-D7DDF89E8A2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D5113B-5C81-4279-8687-1D0767A119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9216759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240519E5-805C-4CDD-9117-49033E23269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8216340D-0194-4400-9473-09B51C5587E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D5FC4E-DC0E-4C64-B4D3-F374FD1DB7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8181448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C742925A-422F-4321-BED7-E08A6435F23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1588CC15-0363-400E-B207-D866BFE37DA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B9F223-FEC0-4785-94BF-628C4A6258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7748726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904EBDDF-13FF-435C-A43C-982F9102007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137D7C21-8070-418F-91C1-38CFD3D3BFB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CCF989-BF2C-41DA-BA24-78C68385E49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609381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F04BB0B8-D828-4170-B741-67DA49DB419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42EAE54F-C426-4E51-A96C-BF2857FF503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9769CE-8A40-42C1-8195-0663047EAC9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1222451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D36DB2B1-9C7A-463D-A4E4-9FDA43A4080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079A31C8-6631-4A7F-B4F3-B7EF42FC549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0F3399-43DB-4D00-837D-8319E3BB33B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6319294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25239A47-7DA0-4FDD-9A4D-701226F4018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66AADCF7-484B-4D83-A40D-8881B0C4722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B901EC-97D8-4748-A135-D9E87114A1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1295019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291072EA-AD8A-474B-AE7F-EE3109CAC77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467D92CE-BF71-40F8-8DBE-E8AD2AC7BB4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F8314D-A68E-46F3-9982-741D8BF84F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7732080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>
            <a:extLst>
              <a:ext uri="{FF2B5EF4-FFF2-40B4-BE49-F238E27FC236}">
                <a16:creationId xmlns:a16="http://schemas.microsoft.com/office/drawing/2014/main" id="{25EF91E9-E30A-4E29-8A3A-601DF181F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914400 h 1000"/>
              <a:gd name="T2" fmla="*/ 0 w 1000"/>
              <a:gd name="T3" fmla="*/ 0 h 1000"/>
              <a:gd name="T4" fmla="*/ 82296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A86E2EC9-F45F-4868-BB46-25449245503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206157A4-4087-4EA9-BFFA-C560D18C606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A59E415-2247-4CCE-80F0-F1C022E71A4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Garamond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2FB1802-4D0F-4107-B091-1421C6B36E9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2FC6637-E3B6-4946-B974-5036AB4EF43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17C709ED-1809-4508-81B1-66420EB31CB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860912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8B93F1F3-721C-44A8-BBDC-BABA43CC76C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34026986-6952-48D0-93DE-0A5D45FCF40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79EF5C-C746-4084-8A0D-12DD977AB7F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9343468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5A2742CB-113B-4EC7-AEA4-65C44D32492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54B3E3CE-A734-4ECC-A9B2-6C2E37A2471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6DB1E2-5C4D-43BA-9A27-498C489450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2394992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0C4CBF4C-7AA9-42D1-A152-33BCB2FBD01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E03310A-0F0C-4502-B00B-913692A6DB7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B4BCAF-EC0F-4418-A74A-F854FA855E7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5640689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7DD9C446-35A7-4333-AC11-3823BEA1D02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C0CA9589-32E6-493C-8F38-8CA6AD12012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511BA4-4ECA-40CD-88F7-6F1731725A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9929128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AD1540CB-3BEC-419F-8AAE-5DBEFA024D0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621099A1-88E8-4C36-A8DD-28A45DFCA64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642AA1-71E7-4692-95BA-C075EA0F3B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1977572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FF4E392C-4E5D-4951-91CC-48C40A87810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E9EAD829-6014-48DC-84C7-0BE0607E7FF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62FD97-4012-4256-BF19-5355C0446F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8425582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04BEFC0A-46C6-44DE-BF47-28D44E6C781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932A6C0D-91F6-40FD-88E8-1C3DDCB8D4D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B7A91B-A9A9-4391-8F28-B2E590DD583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7777261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8EC23308-AEEB-44EE-803E-EDD38D3E244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9761A25F-F7C7-4E9B-84EA-AD7EDF9EC22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83CA87-2F3E-4462-AC7F-63534264B28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0110084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73F02D08-D72E-4A5F-96DF-A249ED8AB13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21A63210-7864-45A1-A393-F999C7DCF3A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1CF878-12F1-49B7-82AD-C139EF52FB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8522417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755AFCBA-9BB6-46C3-8012-28507B216E5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EB1A8B2-F0B2-4447-B1A9-D0FE95C08E7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E50F2C-4517-486A-818B-FCF49E2AD65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2073086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1A0E6504-3B5B-4F5A-90B1-80BACDD446D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00EFBA7C-5D81-452B-B560-4E62E27E28E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DE33D5-8EB6-4778-A128-C051EF5E59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459931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75BCD08E-B313-4295-A258-151D0B05035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2BB9CE3F-0359-403B-8352-6E11FDE578C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E64830-CC28-4849-8159-ACD7D046E8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4821984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>
            <a:extLst>
              <a:ext uri="{FF2B5EF4-FFF2-40B4-BE49-F238E27FC236}">
                <a16:creationId xmlns:a16="http://schemas.microsoft.com/office/drawing/2014/main" id="{5FE02924-45E4-4918-B3FF-0E6F083B60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411913"/>
            <a:ext cx="1025525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42999D21-D060-4ECD-B7AA-F34F85C076F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20971E6D-01B7-4BE5-AAAD-05391CABBD3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C9D9E6-C28D-4F8C-A986-79B2143B8E4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3509744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51600EBE-B4B1-4995-BD15-BE0F82F74E6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F0DC8029-7ABF-4A58-A2A3-F35CAAF5B59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0207CB-BDD6-488D-A331-B64B83D4EA3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0908853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004DDAF3-9579-47B7-B9A2-FC337442092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3FD3299B-E937-486A-9662-F14DF5A8590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72879D-C080-47A0-A964-A97D252BA8F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1282405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8FB26F74-8F47-4420-A1AC-0C32AD401D4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37DDFA1D-2D56-4966-959E-C688330707E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EED47E-278E-4E7E-B460-614D702676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1110280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DBEC1E06-769C-4EFA-B7D0-24C5AF43B6B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10C2394F-DD4D-4034-8B3A-33F62E82FAD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FF72E9-663F-40D2-9E69-C73ABB695A0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4815095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DD8AFF11-5DF3-4560-876D-1260AC1E381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A4BB40DA-B67C-4E1D-9AC7-A70342B8A1F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E088F1-B3FE-40CE-B08D-FD7FDD12503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7430327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4E12B0A5-89CC-43F0-ACC7-202BB1DCEEE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B8300DFC-5EB2-411A-8306-31085C95C04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F49767-4D97-4666-A73C-F52DFBBE03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6905507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7D37FC07-A6CA-4CC5-A004-03DEBE765F5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99FB6611-311F-4D4A-87D2-3EFF4492F32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6B6BA9-94CE-490D-AE7E-16B1D500E1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2157887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84568D17-F63F-4293-8371-DA6AEC04D1D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C074389A-25F3-467C-BADC-53877CE66DA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681093-0685-4F42-AC6D-B2371535195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8973631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ACA85752-F5FC-452C-BCA1-377DF87B9CE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F96E9542-04A0-4428-ADE3-0398352E904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950137-A22C-447C-899D-4C78771FF0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5271223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13D42EDF-70BC-45DE-99FB-D1DC5BB4245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E70F3C65-A142-41EB-A3AE-008CC705051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F5AE56-10B6-4E9B-AF09-C36EF1DA3FA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2069140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FC434729-4F74-4A56-AD48-D5604865665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C079280C-E432-4D50-AEFD-6BA2CCFEF9D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9995E9-DAE5-447C-8A48-25403725AA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011767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647F8AE3-2497-4FC3-8986-6F23C222140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5E00BB40-D489-43E6-A666-3D654B6EA20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47778E-6B36-4E62-B6BC-050BA521CDF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8025151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>
            <a:extLst>
              <a:ext uri="{FF2B5EF4-FFF2-40B4-BE49-F238E27FC236}">
                <a16:creationId xmlns:a16="http://schemas.microsoft.com/office/drawing/2014/main" id="{8BF136DB-BBD4-4C7B-A8A2-98A3516020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411913"/>
            <a:ext cx="1025525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AC4ED3E9-9A8F-4A8C-9B60-B7AB55EF2C7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EB66E7C9-2BD3-4C65-8EB7-E45688FA398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A62D1695-0483-4129-8DD6-FA26C955B6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89584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8F0C09A6-627D-4021-B7B7-F79AC5CB312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4C31EB10-E920-4C85-8B95-3D0C4BE0A88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D56B5F7F-5102-47D9-A828-613CB31D95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880041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694F944A-D680-4E84-8B16-2B25B39AE8C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DF0C4DE2-683A-4AA2-9234-ADBD5B3E556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555D25A1-161A-468F-9D27-91E14E7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643901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C7498BBC-ADAC-4076-97EB-07F5B53D7DD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6FEA0EE7-41F7-4169-A409-DC686D06269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DB0F07FC-5D87-4D4C-B23A-0120074409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862307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861F31CA-30FD-420A-9FAD-225B947B09C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90BCD6CB-3E50-4A94-8A94-B977869A1B9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34F206CC-0712-4007-B62A-DD0BE2FB4F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32618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3DEE6607-2E52-46E1-B05B-EF5E8925C49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41712796-5DF8-4D8B-BBB0-C73B34063A0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560F2A62-5BE9-4C28-89D6-67DBC6CD4B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89407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EC4511D9-98FB-49BC-AC1D-042C9E34C2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1ED43D1F-5203-42C8-A7C0-CB64D5178BC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FC495686-C1C6-4A83-9844-3025D2A0D7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164055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51814E5-9FF2-42D0-B39F-B9862FCDD6F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786FE0CD-7445-41D9-8C1F-E71E1D34A1A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8F020C18-BA29-4579-862E-1E3D9EB8B9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72978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8DD3EF48-208E-4BEB-914A-672A2E1164E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700DE9B3-D11D-490F-B930-15FDED4C7DE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AE1721-0AB3-4070-A572-4A260012E1E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5644032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A591113D-84DC-423A-B8E0-B4C9264DAAC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A6ADEC53-FE79-44DD-B3E8-72201684CDC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805F4F00-4AE8-48F6-A57A-7F70533D76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16198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E1E1E595-BC9D-4CC5-AD56-B5672E6A986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6BE2CAD7-C731-4750-8D10-140F75F7B64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AAEEA200-7199-4F38-A59D-98F723B4CA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98177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A64BC054-B0A2-4F18-8943-6DC3544EC85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19BDF1D5-5A68-46DC-96F7-CF99B252999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9F037E4D-B80D-4EA9-829E-176A18FBD0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14297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BA839CD2-89E2-4B17-811B-DDAC9A1F751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C9AB8F82-5092-4CE8-A219-17FEEB113E7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97E99458-247C-4297-A747-B759FA0522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23293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AD78F4E3-BB1B-4BCD-8DA2-5440DC599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1E64F9C0-E1F3-433F-87BE-95DA61AF9D1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D3C5BFEE-0C45-407B-A760-2FD61EF7902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B7940BC-C605-4C65-8D8C-287E9EB829A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8933335-BAE0-452F-B340-F0DCCCFCEFC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CABCEDE-15B1-409A-9163-85E6F2AA304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EA50C7A2-41DA-4020-899D-213E6DB6D8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3455293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106473D-3728-4354-8846-80EF46DF8CC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164B75E9-312D-4294-8225-D7DA4BA74E9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0966882-3CDB-42A2-80DB-64BAFA52299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930524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B2EDCEEE-74A9-4FF2-9FFD-45B2895C13D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01F71686-462E-4D6A-9C36-CDF8D349A64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0F1FB1F-B896-4AA6-A031-40DEF3A14E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6913001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E492A5E8-A078-44A8-8769-DB86362E200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7E72FB99-3AD6-42A1-B01A-D145D691047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5B05BB8-97F4-4B45-89D5-475C00F499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3875253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E957A6FD-433A-4F54-B555-E68AA2C49CB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40905DF1-2118-4603-B279-E2814E53D09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68795AF-2E9F-435B-9508-B4298DE64A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3535111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FD10F82B-2100-4E2A-B2B8-E7555FA45F7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A5D288AE-1632-46CB-A9A1-584750AF498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A2ABA08-E852-421F-86CC-6AF6F2C217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631622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33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44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9.xml"/><Relationship Id="rId1" Type="http://schemas.openxmlformats.org/officeDocument/2006/relationships/slideLayout" Target="../slideLayouts/slideLayout138.xml"/><Relationship Id="rId6" Type="http://schemas.openxmlformats.org/officeDocument/2006/relationships/slideLayout" Target="../slideLayouts/slideLayout143.xml"/><Relationship Id="rId11" Type="http://schemas.openxmlformats.org/officeDocument/2006/relationships/slideLayout" Target="../slideLayouts/slideLayout148.xml"/><Relationship Id="rId5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41.xml"/><Relationship Id="rId9" Type="http://schemas.openxmlformats.org/officeDocument/2006/relationships/slideLayout" Target="../slideLayouts/slideLayout146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6.xml"/><Relationship Id="rId13" Type="http://schemas.openxmlformats.org/officeDocument/2006/relationships/theme" Target="../theme/theme14.xml"/><Relationship Id="rId3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55.xml"/><Relationship Id="rId12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54.xml"/><Relationship Id="rId11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53.xml"/><Relationship Id="rId10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2.xml"/><Relationship Id="rId9" Type="http://schemas.openxmlformats.org/officeDocument/2006/relationships/slideLayout" Target="../slideLayouts/slideLayout15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93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image" Target="../media/image1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00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5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>
            <a:extLst>
              <a:ext uri="{FF2B5EF4-FFF2-40B4-BE49-F238E27FC236}">
                <a16:creationId xmlns:a16="http://schemas.microsoft.com/office/drawing/2014/main" id="{46C694A2-54AD-4FF4-B2F2-81DC9923BC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1027">
            <a:extLst>
              <a:ext uri="{FF2B5EF4-FFF2-40B4-BE49-F238E27FC236}">
                <a16:creationId xmlns:a16="http://schemas.microsoft.com/office/drawing/2014/main" id="{67170251-7E76-4FFB-A952-1B83F887B1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D4894F77-4824-1C4D-B980-C0F4BA1A550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57C535B2-C077-3C46-A187-4CBEF0169A1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A1792FE-B979-4B8F-8C52-F1BB9B0ADA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0" name="Line 1032">
            <a:extLst>
              <a:ext uri="{FF2B5EF4-FFF2-40B4-BE49-F238E27FC236}">
                <a16:creationId xmlns:a16="http://schemas.microsoft.com/office/drawing/2014/main" id="{2C65365F-97EB-416E-A484-DA52A7C3417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033">
            <a:extLst>
              <a:ext uri="{FF2B5EF4-FFF2-40B4-BE49-F238E27FC236}">
                <a16:creationId xmlns:a16="http://schemas.microsoft.com/office/drawing/2014/main" id="{E86820B6-8C54-40C0-B059-C65ADA4BF7C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02" r:id="rId1"/>
    <p:sldLayoutId id="2147485259" r:id="rId2"/>
    <p:sldLayoutId id="2147485260" r:id="rId3"/>
    <p:sldLayoutId id="2147485261" r:id="rId4"/>
    <p:sldLayoutId id="2147485262" r:id="rId5"/>
    <p:sldLayoutId id="2147485263" r:id="rId6"/>
    <p:sldLayoutId id="2147485264" r:id="rId7"/>
    <p:sldLayoutId id="2147485265" r:id="rId8"/>
    <p:sldLayoutId id="2147485266" r:id="rId9"/>
    <p:sldLayoutId id="2147485267" r:id="rId10"/>
    <p:sldLayoutId id="2147485268" r:id="rId11"/>
    <p:sldLayoutId id="2147485269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1026">
            <a:extLst>
              <a:ext uri="{FF2B5EF4-FFF2-40B4-BE49-F238E27FC236}">
                <a16:creationId xmlns:a16="http://schemas.microsoft.com/office/drawing/2014/main" id="{F98AD535-8152-924E-99FA-19353090BB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44387" name="Rectangle 1027">
            <a:extLst>
              <a:ext uri="{FF2B5EF4-FFF2-40B4-BE49-F238E27FC236}">
                <a16:creationId xmlns:a16="http://schemas.microsoft.com/office/drawing/2014/main" id="{9FCBF52E-CAB0-D64A-9D75-52CA79E470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28BB64C7-BC04-0845-BB89-18968FA3BBF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E8E5E69A-B874-2D4E-B0E7-BFD5A274869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714183B8-1739-904D-B082-0E0EA2D1C0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44390" name="Line 1032">
            <a:extLst>
              <a:ext uri="{FF2B5EF4-FFF2-40B4-BE49-F238E27FC236}">
                <a16:creationId xmlns:a16="http://schemas.microsoft.com/office/drawing/2014/main" id="{24E9122A-CADE-7A45-998E-ECA88F46B13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4391" name="Line 1033">
            <a:extLst>
              <a:ext uri="{FF2B5EF4-FFF2-40B4-BE49-F238E27FC236}">
                <a16:creationId xmlns:a16="http://schemas.microsoft.com/office/drawing/2014/main" id="{08E24FD8-CF51-1643-8D38-33809893AEE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281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77" r:id="rId1"/>
    <p:sldLayoutId id="2147485378" r:id="rId2"/>
    <p:sldLayoutId id="2147485379" r:id="rId3"/>
    <p:sldLayoutId id="2147485380" r:id="rId4"/>
    <p:sldLayoutId id="2147485381" r:id="rId5"/>
    <p:sldLayoutId id="2147485382" r:id="rId6"/>
    <p:sldLayoutId id="2147485383" r:id="rId7"/>
    <p:sldLayoutId id="2147485384" r:id="rId8"/>
    <p:sldLayoutId id="2147485385" r:id="rId9"/>
    <p:sldLayoutId id="2147485386" r:id="rId10"/>
    <p:sldLayoutId id="2147485387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026">
            <a:extLst>
              <a:ext uri="{FF2B5EF4-FFF2-40B4-BE49-F238E27FC236}">
                <a16:creationId xmlns:a16="http://schemas.microsoft.com/office/drawing/2014/main" id="{3135AEEB-38CE-0E4E-BAE1-2238898709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78851" name="Rectangle 1027">
            <a:extLst>
              <a:ext uri="{FF2B5EF4-FFF2-40B4-BE49-F238E27FC236}">
                <a16:creationId xmlns:a16="http://schemas.microsoft.com/office/drawing/2014/main" id="{6616D9E3-AE7D-5348-8E30-363BDCF2ED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2E67F364-CA76-BE48-AC17-287423C9448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Garamond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AE1A2D04-524E-7B4B-B613-E5F9A4C89A6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latin typeface="Garamond" pitchFamily="18" charset="0"/>
              </a:defRPr>
            </a:lvl1pPr>
          </a:lstStyle>
          <a:p>
            <a:pPr>
              <a:defRPr/>
            </a:pPr>
            <a:fld id="{472007ED-F662-FF41-8075-B23FB15CCE9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8854" name="Line 1032">
            <a:extLst>
              <a:ext uri="{FF2B5EF4-FFF2-40B4-BE49-F238E27FC236}">
                <a16:creationId xmlns:a16="http://schemas.microsoft.com/office/drawing/2014/main" id="{EF4903F2-36AA-2C43-AE44-07A7AAFC7AF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855" name="Line 1033">
            <a:extLst>
              <a:ext uri="{FF2B5EF4-FFF2-40B4-BE49-F238E27FC236}">
                <a16:creationId xmlns:a16="http://schemas.microsoft.com/office/drawing/2014/main" id="{E379FADA-762A-B44F-B320-C25DC3975CD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78856" name="Picture 7" descr="safari.png">
            <a:extLst>
              <a:ext uri="{FF2B5EF4-FFF2-40B4-BE49-F238E27FC236}">
                <a16:creationId xmlns:a16="http://schemas.microsoft.com/office/drawing/2014/main" id="{4E5EC37A-B72A-0649-A2DD-8ECE0C7B768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453188"/>
            <a:ext cx="107950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7222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15" r:id="rId1"/>
    <p:sldLayoutId id="2147485416" r:id="rId2"/>
    <p:sldLayoutId id="2147485417" r:id="rId3"/>
    <p:sldLayoutId id="2147485418" r:id="rId4"/>
    <p:sldLayoutId id="2147485419" r:id="rId5"/>
    <p:sldLayoutId id="2147485420" r:id="rId6"/>
    <p:sldLayoutId id="2147485421" r:id="rId7"/>
    <p:sldLayoutId id="2147485422" r:id="rId8"/>
    <p:sldLayoutId id="2147485423" r:id="rId9"/>
    <p:sldLayoutId id="2147485424" r:id="rId10"/>
    <p:sldLayoutId id="2147485425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1026">
            <a:extLst>
              <a:ext uri="{FF2B5EF4-FFF2-40B4-BE49-F238E27FC236}">
                <a16:creationId xmlns:a16="http://schemas.microsoft.com/office/drawing/2014/main" id="{9B531495-08CA-AD42-BE68-5054BA66D3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49859" name="Rectangle 1027">
            <a:extLst>
              <a:ext uri="{FF2B5EF4-FFF2-40B4-BE49-F238E27FC236}">
                <a16:creationId xmlns:a16="http://schemas.microsoft.com/office/drawing/2014/main" id="{C47FDF7A-45F6-8741-BD8C-A03CA76F6B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F6D1095C-EAEB-C44A-855F-3802B912145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Garamond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8131E147-01D2-E54B-A83B-5F367EF1410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latin typeface="Garamond" pitchFamily="18" charset="0"/>
              </a:defRPr>
            </a:lvl1pPr>
          </a:lstStyle>
          <a:p>
            <a:pPr>
              <a:defRPr/>
            </a:pPr>
            <a:fld id="{C84789FF-BFD8-8B4E-B281-02AF34E6FD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49862" name="Line 1032">
            <a:extLst>
              <a:ext uri="{FF2B5EF4-FFF2-40B4-BE49-F238E27FC236}">
                <a16:creationId xmlns:a16="http://schemas.microsoft.com/office/drawing/2014/main" id="{6BC2560F-E80A-A74B-8450-49BC8EF4F5C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9863" name="Line 1033">
            <a:extLst>
              <a:ext uri="{FF2B5EF4-FFF2-40B4-BE49-F238E27FC236}">
                <a16:creationId xmlns:a16="http://schemas.microsoft.com/office/drawing/2014/main" id="{33BDE1BA-CDE3-594C-B9E1-7F8D71FE4FA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49864" name="Picture 7" descr="safari.png">
            <a:extLst>
              <a:ext uri="{FF2B5EF4-FFF2-40B4-BE49-F238E27FC236}">
                <a16:creationId xmlns:a16="http://schemas.microsoft.com/office/drawing/2014/main" id="{F93562FE-4097-4849-BA7C-FC968AE34F0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453188"/>
            <a:ext cx="107950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0607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9" r:id="rId1"/>
    <p:sldLayoutId id="2147485520" r:id="rId2"/>
    <p:sldLayoutId id="2147485521" r:id="rId3"/>
    <p:sldLayoutId id="2147485522" r:id="rId4"/>
    <p:sldLayoutId id="2147485523" r:id="rId5"/>
    <p:sldLayoutId id="2147485524" r:id="rId6"/>
    <p:sldLayoutId id="2147485525" r:id="rId7"/>
    <p:sldLayoutId id="2147485526" r:id="rId8"/>
    <p:sldLayoutId id="2147485527" r:id="rId9"/>
    <p:sldLayoutId id="2147485528" r:id="rId10"/>
    <p:sldLayoutId id="2147485529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17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57" r:id="rId1"/>
    <p:sldLayoutId id="2147485558" r:id="rId2"/>
    <p:sldLayoutId id="2147485559" r:id="rId3"/>
    <p:sldLayoutId id="2147485560" r:id="rId4"/>
    <p:sldLayoutId id="2147485561" r:id="rId5"/>
    <p:sldLayoutId id="2147485562" r:id="rId6"/>
    <p:sldLayoutId id="2147485563" r:id="rId7"/>
    <p:sldLayoutId id="2147485564" r:id="rId8"/>
    <p:sldLayoutId id="2147485565" r:id="rId9"/>
    <p:sldLayoutId id="2147485566" r:id="rId10"/>
    <p:sldLayoutId id="2147485567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>
            <a:extLst>
              <a:ext uri="{FF2B5EF4-FFF2-40B4-BE49-F238E27FC236}">
                <a16:creationId xmlns:a16="http://schemas.microsoft.com/office/drawing/2014/main" id="{46C694A2-54AD-4FF4-B2F2-81DC9923BC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1027">
            <a:extLst>
              <a:ext uri="{FF2B5EF4-FFF2-40B4-BE49-F238E27FC236}">
                <a16:creationId xmlns:a16="http://schemas.microsoft.com/office/drawing/2014/main" id="{67170251-7E76-4FFB-A952-1B83F887B1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D4894F77-4824-1C4D-B980-C0F4BA1A550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Line 1032">
            <a:extLst>
              <a:ext uri="{FF2B5EF4-FFF2-40B4-BE49-F238E27FC236}">
                <a16:creationId xmlns:a16="http://schemas.microsoft.com/office/drawing/2014/main" id="{2C65365F-97EB-416E-A484-DA52A7C3417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033">
            <a:extLst>
              <a:ext uri="{FF2B5EF4-FFF2-40B4-BE49-F238E27FC236}">
                <a16:creationId xmlns:a16="http://schemas.microsoft.com/office/drawing/2014/main" id="{E86820B6-8C54-40C0-B059-C65ADA4BF7C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39174" y="6602413"/>
            <a:ext cx="2057400" cy="261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E3FCFE49-F7D8-9F40-A47B-CD8F660E71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988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70" r:id="rId1"/>
    <p:sldLayoutId id="2147485571" r:id="rId2"/>
    <p:sldLayoutId id="2147485572" r:id="rId3"/>
    <p:sldLayoutId id="2147485573" r:id="rId4"/>
    <p:sldLayoutId id="2147485574" r:id="rId5"/>
    <p:sldLayoutId id="2147485575" r:id="rId6"/>
    <p:sldLayoutId id="2147485576" r:id="rId7"/>
    <p:sldLayoutId id="2147485577" r:id="rId8"/>
    <p:sldLayoutId id="2147485578" r:id="rId9"/>
    <p:sldLayoutId id="2147485579" r:id="rId10"/>
    <p:sldLayoutId id="2147485580" r:id="rId11"/>
    <p:sldLayoutId id="2147485581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026">
            <a:extLst>
              <a:ext uri="{FF2B5EF4-FFF2-40B4-BE49-F238E27FC236}">
                <a16:creationId xmlns:a16="http://schemas.microsoft.com/office/drawing/2014/main" id="{4100DFBF-1FEE-4ACB-900C-42CD990BE5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Rectangle 1027">
            <a:extLst>
              <a:ext uri="{FF2B5EF4-FFF2-40B4-BE49-F238E27FC236}">
                <a16:creationId xmlns:a16="http://schemas.microsoft.com/office/drawing/2014/main" id="{7B86C5D9-AB13-4DED-A44A-D17CB1C1FD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95375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D84474C4-284F-9440-A98C-FA4AB90F76F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653E7E89-9F9B-F740-A030-C38912ADA09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6900" y="637381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panose="02020404030301010803" pitchFamily="18" charset="0"/>
              </a:defRPr>
            </a:lvl1pPr>
          </a:lstStyle>
          <a:p>
            <a:pPr>
              <a:defRPr/>
            </a:pPr>
            <a:fld id="{6A6BA0A0-A7BE-4DC4-A1D2-67560873BDC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054" name="Line 1032">
            <a:extLst>
              <a:ext uri="{FF2B5EF4-FFF2-40B4-BE49-F238E27FC236}">
                <a16:creationId xmlns:a16="http://schemas.microsoft.com/office/drawing/2014/main" id="{B2BA4185-DAF2-4408-906B-C503302DE47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4683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5" name="Line 1033">
            <a:extLst>
              <a:ext uri="{FF2B5EF4-FFF2-40B4-BE49-F238E27FC236}">
                <a16:creationId xmlns:a16="http://schemas.microsoft.com/office/drawing/2014/main" id="{BFB13A2A-7836-4554-BA73-7213A39EA28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056" name="Picture 7" descr="safari.png">
            <a:extLst>
              <a:ext uri="{FF2B5EF4-FFF2-40B4-BE49-F238E27FC236}">
                <a16:creationId xmlns:a16="http://schemas.microsoft.com/office/drawing/2014/main" id="{1177FD16-61A1-4390-9ECA-67D35227FBA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602413"/>
            <a:ext cx="847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03" r:id="rId1"/>
    <p:sldLayoutId id="2147485270" r:id="rId2"/>
    <p:sldLayoutId id="2147485271" r:id="rId3"/>
    <p:sldLayoutId id="2147485272" r:id="rId4"/>
    <p:sldLayoutId id="2147485273" r:id="rId5"/>
    <p:sldLayoutId id="2147485274" r:id="rId6"/>
    <p:sldLayoutId id="2147485275" r:id="rId7"/>
    <p:sldLayoutId id="2147485276" r:id="rId8"/>
    <p:sldLayoutId id="2147485277" r:id="rId9"/>
    <p:sldLayoutId id="2147485278" r:id="rId10"/>
    <p:sldLayoutId id="2147485279" r:id="rId11"/>
    <p:sldLayoutId id="2147485280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26">
            <a:extLst>
              <a:ext uri="{FF2B5EF4-FFF2-40B4-BE49-F238E27FC236}">
                <a16:creationId xmlns:a16="http://schemas.microsoft.com/office/drawing/2014/main" id="{3EB3CCA9-DE02-4298-9823-5ABE043EE3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Rectangle 1027">
            <a:extLst>
              <a:ext uri="{FF2B5EF4-FFF2-40B4-BE49-F238E27FC236}">
                <a16:creationId xmlns:a16="http://schemas.microsoft.com/office/drawing/2014/main" id="{7843735E-8BE8-4A0B-BA5D-12E78F979E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28E151CC-0722-8047-AC30-EFEB1C30778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C1391C51-FF32-6F4E-84BB-E2AE1EDBB8E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panose="02020404030301010803" pitchFamily="18" charset="0"/>
              </a:defRPr>
            </a:lvl1pPr>
          </a:lstStyle>
          <a:p>
            <a:pPr>
              <a:defRPr/>
            </a:pPr>
            <a:fld id="{C231C648-D07C-42D2-B69E-8CA0556C8B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3078" name="Line 1032">
            <a:extLst>
              <a:ext uri="{FF2B5EF4-FFF2-40B4-BE49-F238E27FC236}">
                <a16:creationId xmlns:a16="http://schemas.microsoft.com/office/drawing/2014/main" id="{2FF49D95-C895-408B-90A6-421648BD6D7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9" name="Line 1033">
            <a:extLst>
              <a:ext uri="{FF2B5EF4-FFF2-40B4-BE49-F238E27FC236}">
                <a16:creationId xmlns:a16="http://schemas.microsoft.com/office/drawing/2014/main" id="{2A7EEB6C-C570-4EC8-ABCA-79B198B67599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080" name="Picture 7" descr="safari.png">
            <a:extLst>
              <a:ext uri="{FF2B5EF4-FFF2-40B4-BE49-F238E27FC236}">
                <a16:creationId xmlns:a16="http://schemas.microsoft.com/office/drawing/2014/main" id="{437A3DA1-3F62-41BE-8C6C-21BC99EDB3F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453188"/>
            <a:ext cx="107950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04" r:id="rId1"/>
    <p:sldLayoutId id="2147485305" r:id="rId2"/>
    <p:sldLayoutId id="2147485306" r:id="rId3"/>
    <p:sldLayoutId id="2147485307" r:id="rId4"/>
    <p:sldLayoutId id="2147485308" r:id="rId5"/>
    <p:sldLayoutId id="2147485309" r:id="rId6"/>
    <p:sldLayoutId id="2147485310" r:id="rId7"/>
    <p:sldLayoutId id="2147485311" r:id="rId8"/>
    <p:sldLayoutId id="2147485312" r:id="rId9"/>
    <p:sldLayoutId id="2147485313" r:id="rId10"/>
    <p:sldLayoutId id="2147485314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AF2CEC-AA56-0D48-A242-620685F7C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585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099" name="Text Placeholder 2">
            <a:extLst>
              <a:ext uri="{FF2B5EF4-FFF2-40B4-BE49-F238E27FC236}">
                <a16:creationId xmlns:a16="http://schemas.microsoft.com/office/drawing/2014/main" id="{564BA31B-F592-40D0-9695-2DC717A171D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23825" y="1250950"/>
            <a:ext cx="8897938" cy="522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6D783-1CAB-2848-BBBF-4603BEC920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3825" y="6543675"/>
            <a:ext cx="1820863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D4C21CA-49F7-4586-828F-D30C67F38387}" type="datetime1">
              <a:rPr lang="en-US" altLang="en-US"/>
              <a:pPr>
                <a:defRPr/>
              </a:pPr>
              <a:t>3/11/20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10F0C-FBDB-4547-9CEF-3417F15B4B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9525" y="6543675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50" cap="all" baseline="0">
                <a:solidFill>
                  <a:prstClr val="black">
                    <a:alpha val="75000"/>
                  </a:prstClr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3930EBA-A110-5943-A601-3E892D3E6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24675" y="6456363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963F65D-9E5F-4F18-AE71-B5B875BABC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15" r:id="rId1"/>
    <p:sldLayoutId id="2147485316" r:id="rId2"/>
    <p:sldLayoutId id="2147485317" r:id="rId3"/>
    <p:sldLayoutId id="2147485318" r:id="rId4"/>
    <p:sldLayoutId id="2147485319" r:id="rId5"/>
    <p:sldLayoutId id="2147485320" r:id="rId6"/>
    <p:sldLayoutId id="2147485321" r:id="rId7"/>
    <p:sldLayoutId id="2147485322" r:id="rId8"/>
    <p:sldLayoutId id="2147485323" r:id="rId9"/>
    <p:sldLayoutId id="2147485324" r:id="rId10"/>
    <p:sldLayoutId id="2147485325" r:id="rId11"/>
    <p:sldLayoutId id="2147485326" r:id="rId12"/>
  </p:sldLayoutIdLst>
  <p:hf hdr="0" ftr="0" dt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 kern="1200" spc="-120">
          <a:solidFill>
            <a:schemeClr val="bg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182563" indent="-182563" algn="l" rtl="0" eaLnBrk="0" fontAlgn="base" hangingPunct="0">
        <a:lnSpc>
          <a:spcPct val="85000"/>
        </a:lnSpc>
        <a:spcBef>
          <a:spcPts val="1300"/>
        </a:spcBef>
        <a:spcAft>
          <a:spcPct val="0"/>
        </a:spcAft>
        <a:buFont typeface="Arial" panose="020B0604020202020204" pitchFamily="34" charset="0"/>
        <a:buChar char="•"/>
        <a:defRPr sz="2800" i="1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365125" indent="-182563" algn="l" rtl="0" eaLnBrk="0" fontAlgn="base" hangingPunct="0">
        <a:lnSpc>
          <a:spcPct val="85000"/>
        </a:lnSpc>
        <a:spcBef>
          <a:spcPts val="600"/>
        </a:spcBef>
        <a:spcAft>
          <a:spcPct val="0"/>
        </a:spcAft>
        <a:buFont typeface="Calibri" panose="020F0502020204030204" pitchFamily="34" charset="0"/>
        <a:buChar char="‐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547688" indent="-182563" algn="l" rtl="0" eaLnBrk="0" fontAlgn="base" hangingPunct="0">
        <a:lnSpc>
          <a:spcPct val="85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000" i="1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730250" indent="-182563" algn="l" rtl="0" eaLnBrk="0" fontAlgn="base" hangingPunct="0">
        <a:lnSpc>
          <a:spcPct val="85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914400" indent="-182563" algn="l" rtl="0" eaLnBrk="0" fontAlgn="base" hangingPunct="0">
        <a:lnSpc>
          <a:spcPct val="85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>
            <a:extLst>
              <a:ext uri="{FF2B5EF4-FFF2-40B4-BE49-F238E27FC236}">
                <a16:creationId xmlns:a16="http://schemas.microsoft.com/office/drawing/2014/main" id="{54BA50E1-14E1-4ADE-AAC9-7F3698295C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>
            <a:extLst>
              <a:ext uri="{FF2B5EF4-FFF2-40B4-BE49-F238E27FC236}">
                <a16:creationId xmlns:a16="http://schemas.microsoft.com/office/drawing/2014/main" id="{CB0994A3-5B18-4DB8-9AFB-DA100C5E9A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DA5DE035-3F58-8243-BB65-70E157F4F73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52C86960-30F1-004A-BE4E-C032E351B4F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panose="02020404030301010803" pitchFamily="18" charset="0"/>
              </a:defRPr>
            </a:lvl1pPr>
          </a:lstStyle>
          <a:p>
            <a:pPr>
              <a:defRPr/>
            </a:pPr>
            <a:fld id="{D7AACF20-2BB0-43F0-8EB3-81A96022327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126" name="Line 1032">
            <a:extLst>
              <a:ext uri="{FF2B5EF4-FFF2-40B4-BE49-F238E27FC236}">
                <a16:creationId xmlns:a16="http://schemas.microsoft.com/office/drawing/2014/main" id="{4CC4B3CC-D27E-4F3F-83CE-E8AC24C8B5AD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7" name="Line 1033">
            <a:extLst>
              <a:ext uri="{FF2B5EF4-FFF2-40B4-BE49-F238E27FC236}">
                <a16:creationId xmlns:a16="http://schemas.microsoft.com/office/drawing/2014/main" id="{10317469-0D48-4B25-B493-B9177B81D58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128" name="Picture 7" descr="safari.png">
            <a:extLst>
              <a:ext uri="{FF2B5EF4-FFF2-40B4-BE49-F238E27FC236}">
                <a16:creationId xmlns:a16="http://schemas.microsoft.com/office/drawing/2014/main" id="{E5640C5E-13C3-499F-92F4-4F4EF2CDC2F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453188"/>
            <a:ext cx="107950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27" r:id="rId1"/>
    <p:sldLayoutId id="2147485328" r:id="rId2"/>
    <p:sldLayoutId id="2147485329" r:id="rId3"/>
    <p:sldLayoutId id="2147485330" r:id="rId4"/>
    <p:sldLayoutId id="2147485331" r:id="rId5"/>
    <p:sldLayoutId id="2147485332" r:id="rId6"/>
    <p:sldLayoutId id="2147485333" r:id="rId7"/>
    <p:sldLayoutId id="2147485334" r:id="rId8"/>
    <p:sldLayoutId id="2147485335" r:id="rId9"/>
    <p:sldLayoutId id="2147485336" r:id="rId10"/>
    <p:sldLayoutId id="2147485337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>
            <a:extLst>
              <a:ext uri="{FF2B5EF4-FFF2-40B4-BE49-F238E27FC236}">
                <a16:creationId xmlns:a16="http://schemas.microsoft.com/office/drawing/2014/main" id="{96444F7C-8637-4AFF-93A3-9424EB8399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6147" name="Rectangle 1027">
            <a:extLst>
              <a:ext uri="{FF2B5EF4-FFF2-40B4-BE49-F238E27FC236}">
                <a16:creationId xmlns:a16="http://schemas.microsoft.com/office/drawing/2014/main" id="{67980B73-EE9A-4A9F-A849-418ED9E55E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26E53ED3-032D-470A-BD44-ACED28E1934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Garamond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6966DFEA-5D22-44B2-B53B-A1C2D1661E9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latin typeface="Garamond" pitchFamily="18" charset="0"/>
              </a:defRPr>
            </a:lvl1pPr>
          </a:lstStyle>
          <a:p>
            <a:pPr>
              <a:defRPr/>
            </a:pPr>
            <a:fld id="{F302963B-25EB-4E7C-B605-0E5AF7B707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150" name="Line 1032">
            <a:extLst>
              <a:ext uri="{FF2B5EF4-FFF2-40B4-BE49-F238E27FC236}">
                <a16:creationId xmlns:a16="http://schemas.microsoft.com/office/drawing/2014/main" id="{AC040637-2FFA-4304-8DA4-B9D72CA8F86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1" name="Line 1033">
            <a:extLst>
              <a:ext uri="{FF2B5EF4-FFF2-40B4-BE49-F238E27FC236}">
                <a16:creationId xmlns:a16="http://schemas.microsoft.com/office/drawing/2014/main" id="{81FC570F-A149-4E1A-AA82-D217FBF1CBCE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152" name="Picture 7" descr="safari.png">
            <a:extLst>
              <a:ext uri="{FF2B5EF4-FFF2-40B4-BE49-F238E27FC236}">
                <a16:creationId xmlns:a16="http://schemas.microsoft.com/office/drawing/2014/main" id="{6E2B3123-9827-4451-9178-8156A69DE5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453188"/>
            <a:ext cx="107950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38" r:id="rId1"/>
    <p:sldLayoutId id="2147485281" r:id="rId2"/>
    <p:sldLayoutId id="2147485282" r:id="rId3"/>
    <p:sldLayoutId id="2147485283" r:id="rId4"/>
    <p:sldLayoutId id="2147485284" r:id="rId5"/>
    <p:sldLayoutId id="2147485285" r:id="rId6"/>
    <p:sldLayoutId id="2147485286" r:id="rId7"/>
    <p:sldLayoutId id="2147485287" r:id="rId8"/>
    <p:sldLayoutId id="2147485288" r:id="rId9"/>
    <p:sldLayoutId id="2147485289" r:id="rId10"/>
    <p:sldLayoutId id="2147485290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26">
            <a:extLst>
              <a:ext uri="{FF2B5EF4-FFF2-40B4-BE49-F238E27FC236}">
                <a16:creationId xmlns:a16="http://schemas.microsoft.com/office/drawing/2014/main" id="{7029A965-6F92-4DE5-A16C-05444315E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7171" name="Rectangle 1027">
            <a:extLst>
              <a:ext uri="{FF2B5EF4-FFF2-40B4-BE49-F238E27FC236}">
                <a16:creationId xmlns:a16="http://schemas.microsoft.com/office/drawing/2014/main" id="{105198BF-99FE-4964-ACB3-C00D597694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95375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E005010D-8881-E842-9FB3-66D00624A68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8CB5A692-781F-D848-941D-83CEF499892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6900" y="637381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panose="02020404030301010803" pitchFamily="18" charset="0"/>
              </a:defRPr>
            </a:lvl1pPr>
          </a:lstStyle>
          <a:p>
            <a:pPr>
              <a:defRPr/>
            </a:pPr>
            <a:fld id="{FE54C3F5-0C1E-4BDC-A0AC-E439EB1AD06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174" name="Line 1032">
            <a:extLst>
              <a:ext uri="{FF2B5EF4-FFF2-40B4-BE49-F238E27FC236}">
                <a16:creationId xmlns:a16="http://schemas.microsoft.com/office/drawing/2014/main" id="{E2BFC794-71A9-48BD-BA5A-18DA6BD5BBCD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4683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5" name="Line 1033">
            <a:extLst>
              <a:ext uri="{FF2B5EF4-FFF2-40B4-BE49-F238E27FC236}">
                <a16:creationId xmlns:a16="http://schemas.microsoft.com/office/drawing/2014/main" id="{D2AC6302-A9F5-4B7F-906E-5FD18FEDC22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7176" name="Picture 7" descr="safari.png">
            <a:extLst>
              <a:ext uri="{FF2B5EF4-FFF2-40B4-BE49-F238E27FC236}">
                <a16:creationId xmlns:a16="http://schemas.microsoft.com/office/drawing/2014/main" id="{3935C3FA-A79C-4534-AEE8-B07400F5633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602413"/>
            <a:ext cx="847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39" r:id="rId1"/>
    <p:sldLayoutId id="2147485291" r:id="rId2"/>
    <p:sldLayoutId id="2147485292" r:id="rId3"/>
    <p:sldLayoutId id="2147485293" r:id="rId4"/>
    <p:sldLayoutId id="2147485294" r:id="rId5"/>
    <p:sldLayoutId id="2147485295" r:id="rId6"/>
    <p:sldLayoutId id="2147485296" r:id="rId7"/>
    <p:sldLayoutId id="2147485297" r:id="rId8"/>
    <p:sldLayoutId id="2147485298" r:id="rId9"/>
    <p:sldLayoutId id="2147485299" r:id="rId10"/>
    <p:sldLayoutId id="2147485300" r:id="rId11"/>
    <p:sldLayoutId id="2147485301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>
            <a:extLst>
              <a:ext uri="{FF2B5EF4-FFF2-40B4-BE49-F238E27FC236}">
                <a16:creationId xmlns:a16="http://schemas.microsoft.com/office/drawing/2014/main" id="{EA7F96CD-2456-4B5B-B0C5-B6433E8302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8195" name="Rectangle 1027">
            <a:extLst>
              <a:ext uri="{FF2B5EF4-FFF2-40B4-BE49-F238E27FC236}">
                <a16:creationId xmlns:a16="http://schemas.microsoft.com/office/drawing/2014/main" id="{87FFF0CD-53E2-464E-B018-B5E90D10F1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95375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F20F2A39-3FF8-496B-8D97-BF5A25536A4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0E071B09-EF95-467A-8D0F-FA93AF6FCA6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6900" y="637381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4C851046-22F8-440A-A742-9129E284AD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198" name="Line 1032">
            <a:extLst>
              <a:ext uri="{FF2B5EF4-FFF2-40B4-BE49-F238E27FC236}">
                <a16:creationId xmlns:a16="http://schemas.microsoft.com/office/drawing/2014/main" id="{5243BCDF-D41C-4800-9DD8-3681926CD36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4683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9" name="Line 1033">
            <a:extLst>
              <a:ext uri="{FF2B5EF4-FFF2-40B4-BE49-F238E27FC236}">
                <a16:creationId xmlns:a16="http://schemas.microsoft.com/office/drawing/2014/main" id="{F0999D6A-4004-4EAD-A74C-472128F0A30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200" name="Picture 7" descr="safari.png">
            <a:extLst>
              <a:ext uri="{FF2B5EF4-FFF2-40B4-BE49-F238E27FC236}">
                <a16:creationId xmlns:a16="http://schemas.microsoft.com/office/drawing/2014/main" id="{02708E13-B542-42BC-B140-B5A5293BC1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602413"/>
            <a:ext cx="847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40" r:id="rId1"/>
    <p:sldLayoutId id="2147485341" r:id="rId2"/>
    <p:sldLayoutId id="2147485342" r:id="rId3"/>
    <p:sldLayoutId id="2147485343" r:id="rId4"/>
    <p:sldLayoutId id="2147485344" r:id="rId5"/>
    <p:sldLayoutId id="2147485345" r:id="rId6"/>
    <p:sldLayoutId id="2147485346" r:id="rId7"/>
    <p:sldLayoutId id="2147485347" r:id="rId8"/>
    <p:sldLayoutId id="2147485348" r:id="rId9"/>
    <p:sldLayoutId id="2147485349" r:id="rId10"/>
    <p:sldLayoutId id="2147485350" r:id="rId11"/>
    <p:sldLayoutId id="2147485351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026">
            <a:extLst>
              <a:ext uri="{FF2B5EF4-FFF2-40B4-BE49-F238E27FC236}">
                <a16:creationId xmlns:a16="http://schemas.microsoft.com/office/drawing/2014/main" id="{5237522D-A013-4C83-8858-E3061A8068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9219" name="Rectangle 1027">
            <a:extLst>
              <a:ext uri="{FF2B5EF4-FFF2-40B4-BE49-F238E27FC236}">
                <a16:creationId xmlns:a16="http://schemas.microsoft.com/office/drawing/2014/main" id="{2E1EA031-DE89-40FD-8D41-F24848FAF8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28BB64C7-BC04-0845-BB89-18968FA3BBF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E8E5E69A-B874-2D4E-B0E7-BFD5A274869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03CED0AF-882B-49C0-9CD0-A38ECCA8EB5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222" name="Line 1032">
            <a:extLst>
              <a:ext uri="{FF2B5EF4-FFF2-40B4-BE49-F238E27FC236}">
                <a16:creationId xmlns:a16="http://schemas.microsoft.com/office/drawing/2014/main" id="{07879019-893F-4294-A9E1-515B7A9EDC0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3" name="Line 1033">
            <a:extLst>
              <a:ext uri="{FF2B5EF4-FFF2-40B4-BE49-F238E27FC236}">
                <a16:creationId xmlns:a16="http://schemas.microsoft.com/office/drawing/2014/main" id="{A64C619D-1877-4E76-ACF2-89217F88DE6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52" r:id="rId1"/>
    <p:sldLayoutId id="2147485353" r:id="rId2"/>
    <p:sldLayoutId id="2147485354" r:id="rId3"/>
    <p:sldLayoutId id="2147485355" r:id="rId4"/>
    <p:sldLayoutId id="2147485356" r:id="rId5"/>
    <p:sldLayoutId id="2147485357" r:id="rId6"/>
    <p:sldLayoutId id="2147485358" r:id="rId7"/>
    <p:sldLayoutId id="2147485359" r:id="rId8"/>
    <p:sldLayoutId id="2147485360" r:id="rId9"/>
    <p:sldLayoutId id="2147485361" r:id="rId10"/>
    <p:sldLayoutId id="2147485362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techreport.com/review/21987/intel-core-i7-3960x-processor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7" Type="http://schemas.openxmlformats.org/officeDocument/2006/relationships/image" Target="../media/image19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18.png"/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15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0.xml"/><Relationship Id="rId2" Type="http://schemas.openxmlformats.org/officeDocument/2006/relationships/tags" Target="../tags/tag6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9.png"/><Relationship Id="rId5" Type="http://schemas.openxmlformats.org/officeDocument/2006/relationships/image" Target="../media/image15.wmf"/><Relationship Id="rId4" Type="http://schemas.openxmlformats.org/officeDocument/2006/relationships/oleObject" Target="../embeddings/oleObject7.bin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0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0.xml"/><Relationship Id="rId2" Type="http://schemas.openxmlformats.org/officeDocument/2006/relationships/tags" Target="../tags/tag65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9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9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68.xml"/><Relationship Id="rId7" Type="http://schemas.openxmlformats.org/officeDocument/2006/relationships/image" Target="../media/image22.png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150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0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notesSlide" Target="../notesSlides/notesSlide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4" Type="http://schemas.openxmlformats.org/officeDocument/2006/relationships/notesSlide" Target="../notesSlides/notesSlide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4" Type="http://schemas.openxmlformats.org/officeDocument/2006/relationships/notesSlide" Target="../notesSlides/notesSlide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4" Type="http://schemas.openxmlformats.org/officeDocument/2006/relationships/notesSlide" Target="../notesSlides/notesSlide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4" Type="http://schemas.openxmlformats.org/officeDocument/2006/relationships/notesSlide" Target="../notesSlides/notesSlide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4" Type="http://schemas.openxmlformats.org/officeDocument/2006/relationships/notesSlide" Target="../notesSlides/notesSlide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25.xml"/><Relationship Id="rId7" Type="http://schemas.openxmlformats.org/officeDocument/2006/relationships/notesSlide" Target="../notesSlides/notesSlide17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slideLayout" Target="../slideLayouts/slideLayout14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4" Type="http://schemas.openxmlformats.org/officeDocument/2006/relationships/notesSlide" Target="../notesSlides/notesSlide1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4" Type="http://schemas.openxmlformats.org/officeDocument/2006/relationships/notesSlide" Target="../notesSlides/notesSlide2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4" Type="http://schemas.openxmlformats.org/officeDocument/2006/relationships/notesSlide" Target="../notesSlides/notesSlide2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4" Type="http://schemas.openxmlformats.org/officeDocument/2006/relationships/notesSlide" Target="../notesSlides/notesSlide2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4" Type="http://schemas.openxmlformats.org/officeDocument/2006/relationships/notesSlide" Target="../notesSlides/notesSlide2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notesSlide" Target="../notesSlides/notesSlide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chip.org/wiki/intel/microarchitectures/kaby_lake" TargetMode="External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notesSlide" Target="../notesSlides/notesSlide2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4" Type="http://schemas.openxmlformats.org/officeDocument/2006/relationships/notesSlide" Target="../notesSlides/notesSlide2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4" Type="http://schemas.openxmlformats.org/officeDocument/2006/relationships/notesSlide" Target="../notesSlides/notesSlide2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150.xml"/><Relationship Id="rId4" Type="http://schemas.openxmlformats.org/officeDocument/2006/relationships/tags" Target="../tags/tag5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0.xml"/><Relationship Id="rId2" Type="http://schemas.openxmlformats.org/officeDocument/2006/relationships/tags" Target="../tags/tag52.xml"/><Relationship Id="rId1" Type="http://schemas.openxmlformats.org/officeDocument/2006/relationships/tags" Target="../tags/tag5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0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4" Type="http://schemas.openxmlformats.org/officeDocument/2006/relationships/notesSlide" Target="../notesSlides/notesSlide29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tags" Target="../tags/tag56.xml"/><Relationship Id="rId7" Type="http://schemas.openxmlformats.org/officeDocument/2006/relationships/oleObject" Target="../embeddings/oleObject3.bin"/><Relationship Id="rId2" Type="http://schemas.openxmlformats.org/officeDocument/2006/relationships/tags" Target="../tags/tag55.xml"/><Relationship Id="rId1" Type="http://schemas.openxmlformats.org/officeDocument/2006/relationships/vmlDrawing" Target="../drawings/vmlDrawing3.vml"/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150.xml"/><Relationship Id="rId4" Type="http://schemas.openxmlformats.org/officeDocument/2006/relationships/tags" Target="../tags/tag57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tags" Target="../tags/tag59.xml"/><Relationship Id="rId7" Type="http://schemas.openxmlformats.org/officeDocument/2006/relationships/oleObject" Target="../embeddings/oleObject4.bin"/><Relationship Id="rId12" Type="http://schemas.openxmlformats.org/officeDocument/2006/relationships/image" Target="../media/image17.wmf"/><Relationship Id="rId2" Type="http://schemas.openxmlformats.org/officeDocument/2006/relationships/tags" Target="../tags/tag58.xml"/><Relationship Id="rId1" Type="http://schemas.openxmlformats.org/officeDocument/2006/relationships/vmlDrawing" Target="../drawings/vmlDrawing4.vml"/><Relationship Id="rId6" Type="http://schemas.openxmlformats.org/officeDocument/2006/relationships/notesSlide" Target="../notesSlides/notesSlide31.xml"/><Relationship Id="rId11" Type="http://schemas.openxmlformats.org/officeDocument/2006/relationships/oleObject" Target="../embeddings/oleObject6.bin"/><Relationship Id="rId5" Type="http://schemas.openxmlformats.org/officeDocument/2006/relationships/slideLayout" Target="../slideLayouts/slideLayout150.xml"/><Relationship Id="rId10" Type="http://schemas.openxmlformats.org/officeDocument/2006/relationships/image" Target="../media/image16.wmf"/><Relationship Id="rId4" Type="http://schemas.openxmlformats.org/officeDocument/2006/relationships/tags" Target="../tags/tag60.xml"/><Relationship Id="rId9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4">
            <a:extLst>
              <a:ext uri="{FF2B5EF4-FFF2-40B4-BE49-F238E27FC236}">
                <a16:creationId xmlns:a16="http://schemas.microsoft.com/office/drawing/2014/main" id="{48A963B1-7CED-5440-A0CA-52578B5A24A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96081" y="464369"/>
            <a:ext cx="8428037" cy="1720850"/>
          </a:xfrm>
        </p:spPr>
        <p:txBody>
          <a:bodyPr/>
          <a:lstStyle/>
          <a:p>
            <a:pPr algn="ctr" eaLnBrk="1" hangingPunct="1"/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sz="4500" b="1" dirty="0">
                <a:ea typeface="ＭＳ Ｐゴシック" panose="020B0600070205080204" pitchFamily="34" charset="-128"/>
              </a:rPr>
              <a:t>Digital Design &amp; Computer Arch.</a:t>
            </a:r>
            <a:br>
              <a:rPr lang="en-US" altLang="en-US" sz="4500" b="1" dirty="0">
                <a:ea typeface="ＭＳ Ｐゴシック" panose="020B0600070205080204" pitchFamily="34" charset="-128"/>
              </a:rPr>
            </a:br>
            <a:br>
              <a:rPr lang="en-US" altLang="en-US" sz="1000" b="1" dirty="0">
                <a:ea typeface="ＭＳ Ｐゴシック" panose="020B0600070205080204" pitchFamily="34" charset="-128"/>
              </a:rPr>
            </a:br>
            <a:r>
              <a:rPr lang="en-US" altLang="en-US" sz="43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Lecture 7b: Hardware Description Languages and Verilog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712055-A21C-2048-B880-6CEA6B625F5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Prof.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Onur</a:t>
            </a:r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Mutlu</a:t>
            </a:r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ETH Zürich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Spring 2020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12 March 2020</a:t>
            </a: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07203560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4B88B34-1F89-4303-AAC7-8C82880CA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496" y="4495800"/>
            <a:ext cx="923925" cy="609600"/>
          </a:xfrm>
          <a:prstGeom prst="rect">
            <a:avLst/>
          </a:prstGeom>
        </p:spPr>
      </p:pic>
      <p:pic>
        <p:nvPicPr>
          <p:cNvPr id="205826" name="Picture 2" descr="https://techreport.com/r.x/core-i7-3960x/dieshot.jpg">
            <a:extLst>
              <a:ext uri="{FF2B5EF4-FFF2-40B4-BE49-F238E27FC236}">
                <a16:creationId xmlns:a16="http://schemas.microsoft.com/office/drawing/2014/main" id="{ED97801A-C584-4367-9CC0-C43A39FE7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113" y="1349879"/>
            <a:ext cx="2828847" cy="290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8CA5D6-0892-4426-96FA-4CFEAADEE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Hierarchical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0ED47-611C-4FA4-9F68-3340359DB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14400"/>
            <a:ext cx="6096000" cy="5153025"/>
          </a:xfrm>
        </p:spPr>
        <p:txBody>
          <a:bodyPr/>
          <a:lstStyle/>
          <a:p>
            <a:r>
              <a:rPr lang="en-US" b="1">
                <a:solidFill>
                  <a:srgbClr val="C00000"/>
                </a:solidFill>
              </a:rPr>
              <a:t>Design hierarchy of modules is built using instantiation</a:t>
            </a:r>
          </a:p>
          <a:p>
            <a:pPr lvl="1"/>
            <a:r>
              <a:rPr lang="en-US"/>
              <a:t>Predefined “primitive” gates (AND, OR, …) </a:t>
            </a:r>
          </a:p>
          <a:p>
            <a:pPr lvl="1"/>
            <a:r>
              <a:rPr lang="en-US"/>
              <a:t>Simple modules are built by instantiating these gates (components like </a:t>
            </a:r>
            <a:r>
              <a:rPr lang="en-US" err="1"/>
              <a:t>MUXes</a:t>
            </a:r>
            <a:r>
              <a:rPr lang="en-US"/>
              <a:t>)</a:t>
            </a:r>
          </a:p>
          <a:p>
            <a:pPr lvl="1"/>
            <a:r>
              <a:rPr lang="en-US"/>
              <a:t>Other modules are built by instantiating simple components, …</a:t>
            </a:r>
          </a:p>
          <a:p>
            <a:r>
              <a:rPr lang="en-US" b="1">
                <a:solidFill>
                  <a:srgbClr val="0000FF"/>
                </a:solidFill>
              </a:rPr>
              <a:t>Hierarchy controls complexity </a:t>
            </a:r>
          </a:p>
          <a:p>
            <a:pPr lvl="1"/>
            <a:r>
              <a:rPr lang="en-US"/>
              <a:t>Analogous to the use of function abstraction in SW</a:t>
            </a:r>
          </a:p>
          <a:p>
            <a:r>
              <a:rPr lang="en-US" b="1">
                <a:solidFill>
                  <a:srgbClr val="00B050"/>
                </a:solidFill>
              </a:rPr>
              <a:t>Complexity is a BIG deal</a:t>
            </a:r>
          </a:p>
          <a:p>
            <a:pPr lvl="1"/>
            <a:r>
              <a:rPr lang="en-US"/>
              <a:t>In real world how big is size of one “blob” of random logic that we would describe as an HDL, then synthesize to gates?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180DD-497E-40F8-B206-15B6288498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46900" y="6400800"/>
            <a:ext cx="2133600" cy="457200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19D7DF-598B-483B-A6D0-8553CDFAE631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" name="Oval">
            <a:extLst>
              <a:ext uri="{FF2B5EF4-FFF2-40B4-BE49-F238E27FC236}">
                <a16:creationId xmlns:a16="http://schemas.microsoft.com/office/drawing/2014/main" id="{1F041B77-291F-457F-9012-6550DB090833}"/>
              </a:ext>
            </a:extLst>
          </p:cNvPr>
          <p:cNvSpPr/>
          <p:nvPr/>
        </p:nvSpPr>
        <p:spPr>
          <a:xfrm>
            <a:off x="7277100" y="4604412"/>
            <a:ext cx="177800" cy="190500"/>
          </a:xfrm>
          <a:prstGeom prst="ellipse">
            <a:avLst/>
          </a:prstGeom>
          <a:ln w="63500">
            <a:solidFill>
              <a:srgbClr val="062B6B"/>
            </a:solidFill>
          </a:ln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9EEC9089-1184-42C9-8B45-A73A82AC5E82}"/>
              </a:ext>
            </a:extLst>
          </p:cNvPr>
          <p:cNvSpPr/>
          <p:nvPr/>
        </p:nvSpPr>
        <p:spPr>
          <a:xfrm flipH="1">
            <a:off x="6889068" y="4642512"/>
            <a:ext cx="375332" cy="1067317"/>
          </a:xfrm>
          <a:prstGeom prst="line">
            <a:avLst/>
          </a:prstGeom>
          <a:ln w="63500">
            <a:solidFill>
              <a:srgbClr val="062B6B"/>
            </a:solidFill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195D7086-F4BE-4CCC-A423-031B34EC71AE}"/>
              </a:ext>
            </a:extLst>
          </p:cNvPr>
          <p:cNvSpPr/>
          <p:nvPr/>
        </p:nvSpPr>
        <p:spPr>
          <a:xfrm>
            <a:off x="7467600" y="4693312"/>
            <a:ext cx="375332" cy="1008988"/>
          </a:xfrm>
          <a:prstGeom prst="line">
            <a:avLst/>
          </a:prstGeom>
          <a:ln w="63500">
            <a:solidFill>
              <a:srgbClr val="062B6B"/>
            </a:solidFill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How many?">
            <a:extLst>
              <a:ext uri="{FF2B5EF4-FFF2-40B4-BE49-F238E27FC236}">
                <a16:creationId xmlns:a16="http://schemas.microsoft.com/office/drawing/2014/main" id="{B3411394-0CA6-4B0B-B48D-6451E079B133}"/>
              </a:ext>
            </a:extLst>
          </p:cNvPr>
          <p:cNvSpPr txBox="1"/>
          <p:nvPr/>
        </p:nvSpPr>
        <p:spPr>
          <a:xfrm>
            <a:off x="6889068" y="5562600"/>
            <a:ext cx="972232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9686" marR="39686" defTabSz="914400">
              <a:defRPr sz="14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 Narrow"/>
                <a:cs typeface="Arial Narrow"/>
                <a:sym typeface="Arial Narrow"/>
              </a:rPr>
              <a:t>How many?</a:t>
            </a:r>
          </a:p>
        </p:txBody>
      </p:sp>
      <p:sp>
        <p:nvSpPr>
          <p:cNvPr id="16" name="Oval">
            <a:extLst>
              <a:ext uri="{FF2B5EF4-FFF2-40B4-BE49-F238E27FC236}">
                <a16:creationId xmlns:a16="http://schemas.microsoft.com/office/drawing/2014/main" id="{865BD3E1-5C73-42BC-8C38-C4A9DDCB98A4}"/>
              </a:ext>
            </a:extLst>
          </p:cNvPr>
          <p:cNvSpPr/>
          <p:nvPr/>
        </p:nvSpPr>
        <p:spPr>
          <a:xfrm>
            <a:off x="7099300" y="3196816"/>
            <a:ext cx="457200" cy="355600"/>
          </a:xfrm>
          <a:prstGeom prst="ellipse">
            <a:avLst/>
          </a:prstGeom>
          <a:ln w="63500">
            <a:solidFill>
              <a:srgbClr val="062B6B"/>
            </a:solidFill>
          </a:ln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17" name="Line">
            <a:extLst>
              <a:ext uri="{FF2B5EF4-FFF2-40B4-BE49-F238E27FC236}">
                <a16:creationId xmlns:a16="http://schemas.microsoft.com/office/drawing/2014/main" id="{474CB0A7-2AB9-4789-900A-B6240EA8461F}"/>
              </a:ext>
            </a:extLst>
          </p:cNvPr>
          <p:cNvSpPr/>
          <p:nvPr/>
        </p:nvSpPr>
        <p:spPr>
          <a:xfrm>
            <a:off x="7569200" y="3400016"/>
            <a:ext cx="68361" cy="1234741"/>
          </a:xfrm>
          <a:prstGeom prst="line">
            <a:avLst/>
          </a:prstGeom>
          <a:ln w="63500">
            <a:solidFill>
              <a:srgbClr val="062B6B"/>
            </a:solidFill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01C2A22A-0408-4DD1-BF80-C73C7083333C}"/>
              </a:ext>
            </a:extLst>
          </p:cNvPr>
          <p:cNvSpPr/>
          <p:nvPr/>
        </p:nvSpPr>
        <p:spPr>
          <a:xfrm flipH="1">
            <a:off x="7030938" y="3387316"/>
            <a:ext cx="68362" cy="1176841"/>
          </a:xfrm>
          <a:prstGeom prst="line">
            <a:avLst/>
          </a:prstGeom>
          <a:ln w="63500">
            <a:solidFill>
              <a:srgbClr val="062B6B"/>
            </a:solidFill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9" name="droppedImage.pdf" descr="droppedImage.pdf">
            <a:extLst>
              <a:ext uri="{FF2B5EF4-FFF2-40B4-BE49-F238E27FC236}">
                <a16:creationId xmlns:a16="http://schemas.microsoft.com/office/drawing/2014/main" id="{F3E109B8-886E-4BA0-98B5-97C5903B00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4500" y="5753100"/>
            <a:ext cx="1155700" cy="736600"/>
          </a:xfrm>
          <a:prstGeom prst="rect">
            <a:avLst/>
          </a:prstGeom>
          <a:ln w="25400"/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076BDCD-F40F-43D4-83B2-16EA47D51A51}"/>
              </a:ext>
            </a:extLst>
          </p:cNvPr>
          <p:cNvSpPr txBox="1"/>
          <p:nvPr/>
        </p:nvSpPr>
        <p:spPr>
          <a:xfrm>
            <a:off x="6198541" y="886893"/>
            <a:ext cx="2945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hlinkClick r:id="rId6"/>
              </a:rPr>
              <a:t>https://techreport.com/review/21987/intel-core-i7-3960x-processor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11298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6" grpId="0" animBg="1"/>
      <p:bldP spid="17" grpId="0" animBg="1"/>
      <p:bldP spid="18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7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1000" y="12192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6633"/>
              </a:solidFill>
              <a:effectLst/>
              <a:uLnTx/>
              <a:uFillTx/>
              <a:latin typeface="Times New Roman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6633"/>
              </a:solidFill>
              <a:effectLst/>
              <a:uLnTx/>
              <a:uFillTx/>
              <a:latin typeface="Times New Roman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6633"/>
              </a:solidFill>
              <a:effectLst/>
              <a:uLnTx/>
              <a:uFillTx/>
              <a:latin typeface="Times New Roman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6633"/>
              </a:solidFill>
              <a:effectLst/>
              <a:uLnTx/>
              <a:uFillTx/>
              <a:latin typeface="Times New Roman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6633"/>
              </a:solidFill>
              <a:effectLst/>
              <a:uLnTx/>
              <a:uFillTx/>
              <a:latin typeface="Times New Roman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6633"/>
              </a:solidFill>
              <a:effectLst/>
              <a:uLnTx/>
              <a:uFillTx/>
              <a:latin typeface="Times New Roman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6633"/>
              </a:solidFill>
              <a:effectLst/>
              <a:uLnTx/>
              <a:uFillTx/>
              <a:latin typeface="Times New Roman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6633"/>
              </a:solidFill>
              <a:effectLst/>
              <a:uLnTx/>
              <a:uFillTx/>
              <a:latin typeface="Times New Roman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6633"/>
              </a:solidFill>
              <a:effectLst/>
              <a:uLnTx/>
              <a:uFillTx/>
              <a:latin typeface="Times New Roman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6633"/>
              </a:solidFill>
              <a:effectLst/>
              <a:uLnTx/>
              <a:uFillTx/>
              <a:latin typeface="Times New Roman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3428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3429" name="Rectangle 4"/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sz="3200" dirty="0"/>
              <a:t>FSM Example 1: Divide the Clock Frequency by 3 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4422043-33A4-4669-AEE7-D414F72E73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50" y="1371600"/>
            <a:ext cx="5905500" cy="1155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3758609"/>
            <a:ext cx="6604000" cy="2336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71632" y="2743200"/>
            <a:ext cx="72007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The output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Y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is HIGH for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one clock cycle out of every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3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.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In other words, the output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divides the frequency of the clock by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3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594635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FCFE49-F7D8-9F40-A47B-CD8F660E719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B2D6FC9-57B4-41E5-A1DF-2299A8E09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sz="3600" dirty="0"/>
              <a:t>Implementing FSM Example 1: Definitions</a:t>
            </a:r>
            <a:endParaRPr lang="en-US" sz="3900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8B9EB6A-FF16-42B0-B521-2D26EC84F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787" y="1143000"/>
            <a:ext cx="7896225" cy="3124200"/>
          </a:xfrm>
          <a:solidFill>
            <a:srgbClr val="F6F5BD"/>
          </a:solidFill>
          <a:ln>
            <a:solidFill>
              <a:schemeClr val="tx1"/>
            </a:solidFill>
          </a:ln>
        </p:spPr>
        <p:txBody>
          <a:bodyPr/>
          <a:lstStyle/>
          <a:p>
            <a:pPr>
              <a:buFont typeface="Wingdings" charset="2"/>
              <a:buNone/>
            </a:pPr>
            <a:r>
              <a:rPr lang="en-US" sz="1800" b="1" dirty="0">
                <a:latin typeface="Consolas" pitchFamily="49" charset="0"/>
              </a:rPr>
              <a:t>module </a:t>
            </a:r>
            <a:r>
              <a:rPr lang="en-US" sz="1800" dirty="0">
                <a:latin typeface="Consolas" pitchFamily="49" charset="0"/>
              </a:rPr>
              <a:t>divideby3FSM (</a:t>
            </a:r>
            <a:r>
              <a:rPr lang="en-US" sz="1800" b="1" dirty="0">
                <a:latin typeface="Consolas" pitchFamily="49" charset="0"/>
              </a:rPr>
              <a:t>input</a:t>
            </a:r>
            <a:r>
              <a:rPr lang="en-US" sz="1800" dirty="0">
                <a:latin typeface="Consolas" pitchFamily="49" charset="0"/>
              </a:rPr>
              <a:t> </a:t>
            </a:r>
            <a:r>
              <a:rPr lang="en-US" sz="1800" dirty="0" err="1">
                <a:latin typeface="Consolas" pitchFamily="49" charset="0"/>
              </a:rPr>
              <a:t>clk</a:t>
            </a:r>
            <a:r>
              <a:rPr lang="en-US" sz="1800" dirty="0">
                <a:latin typeface="Consolas" pitchFamily="49" charset="0"/>
              </a:rPr>
              <a:t>, </a:t>
            </a:r>
          </a:p>
          <a:p>
            <a:pPr>
              <a:buFont typeface="Wingdings" charset="2"/>
              <a:buNone/>
            </a:pPr>
            <a:r>
              <a:rPr lang="en-US" sz="1800" b="1" dirty="0">
                <a:latin typeface="Consolas" pitchFamily="49" charset="0"/>
              </a:rPr>
              <a:t>                     input</a:t>
            </a:r>
            <a:r>
              <a:rPr lang="en-US" sz="1800" dirty="0">
                <a:latin typeface="Consolas" pitchFamily="49" charset="0"/>
              </a:rPr>
              <a:t> reset, </a:t>
            </a:r>
          </a:p>
          <a:p>
            <a:pPr>
              <a:buFont typeface="Wingdings" charset="2"/>
              <a:buNone/>
            </a:pPr>
            <a:r>
              <a:rPr lang="en-US" sz="1800" b="1" dirty="0">
                <a:latin typeface="Consolas" pitchFamily="49" charset="0"/>
              </a:rPr>
              <a:t>                     output</a:t>
            </a:r>
            <a:r>
              <a:rPr lang="en-US" sz="1800" dirty="0">
                <a:latin typeface="Consolas" pitchFamily="49" charset="0"/>
              </a:rPr>
              <a:t> q);</a:t>
            </a:r>
          </a:p>
          <a:p>
            <a:pPr>
              <a:buFont typeface="Wingdings" charset="2"/>
              <a:buNone/>
            </a:pPr>
            <a:endParaRPr lang="en-US" sz="1800" dirty="0">
              <a:latin typeface="Consolas" pitchFamily="49" charset="0"/>
            </a:endParaRPr>
          </a:p>
          <a:p>
            <a:pPr>
              <a:buFont typeface="Wingdings" charset="2"/>
              <a:buNone/>
            </a:pPr>
            <a:r>
              <a:rPr lang="en-US" sz="1800" dirty="0">
                <a:latin typeface="Consolas" pitchFamily="49" charset="0"/>
              </a:rPr>
              <a:t>   </a:t>
            </a:r>
            <a:r>
              <a:rPr lang="en-US" sz="1800" b="1" dirty="0" err="1">
                <a:latin typeface="Consolas" pitchFamily="49" charset="0"/>
              </a:rPr>
              <a:t>reg</a:t>
            </a:r>
            <a:r>
              <a:rPr lang="en-US" sz="1800" dirty="0">
                <a:latin typeface="Consolas" pitchFamily="49" charset="0"/>
              </a:rPr>
              <a:t>  [1:0] state, </a:t>
            </a:r>
            <a:r>
              <a:rPr lang="en-US" sz="1800" dirty="0" err="1">
                <a:latin typeface="Consolas" pitchFamily="49" charset="0"/>
              </a:rPr>
              <a:t>nextstate</a:t>
            </a:r>
            <a:r>
              <a:rPr lang="en-US" sz="1800" dirty="0">
                <a:latin typeface="Consolas" pitchFamily="49" charset="0"/>
              </a:rPr>
              <a:t>;</a:t>
            </a:r>
          </a:p>
          <a:p>
            <a:pPr>
              <a:buFont typeface="Wingdings" charset="2"/>
              <a:buNone/>
            </a:pPr>
            <a:r>
              <a:rPr lang="en-US" sz="1800" dirty="0">
                <a:latin typeface="Consolas" pitchFamily="49" charset="0"/>
              </a:rPr>
              <a:t>   </a:t>
            </a:r>
          </a:p>
          <a:p>
            <a:pPr>
              <a:buFont typeface="Wingdings" charset="2"/>
              <a:buNone/>
            </a:pPr>
            <a:r>
              <a:rPr lang="en-US" sz="1800" dirty="0">
                <a:latin typeface="Consolas" pitchFamily="49" charset="0"/>
              </a:rPr>
              <a:t>   </a:t>
            </a:r>
            <a:r>
              <a:rPr lang="en-US" sz="1800" b="1" dirty="0">
                <a:latin typeface="Consolas" pitchFamily="49" charset="0"/>
              </a:rPr>
              <a:t>parameter</a:t>
            </a:r>
            <a:r>
              <a:rPr lang="en-US" sz="1800" dirty="0">
                <a:latin typeface="Consolas" pitchFamily="49" charset="0"/>
              </a:rPr>
              <a:t> S0 = 2'b00;</a:t>
            </a:r>
          </a:p>
          <a:p>
            <a:pPr>
              <a:buFont typeface="Wingdings" charset="2"/>
              <a:buNone/>
            </a:pPr>
            <a:r>
              <a:rPr lang="en-US" sz="1800" dirty="0">
                <a:latin typeface="Consolas" pitchFamily="49" charset="0"/>
              </a:rPr>
              <a:t>   </a:t>
            </a:r>
            <a:r>
              <a:rPr lang="en-US" sz="1800" b="1" dirty="0">
                <a:latin typeface="Consolas" pitchFamily="49" charset="0"/>
              </a:rPr>
              <a:t>parameter </a:t>
            </a:r>
            <a:r>
              <a:rPr lang="en-US" sz="1800" dirty="0">
                <a:latin typeface="Consolas" pitchFamily="49" charset="0"/>
              </a:rPr>
              <a:t>S1 = 2'b01;</a:t>
            </a:r>
          </a:p>
          <a:p>
            <a:pPr>
              <a:buFont typeface="Wingdings" charset="2"/>
              <a:buNone/>
            </a:pPr>
            <a:r>
              <a:rPr lang="en-US" sz="1800" dirty="0">
                <a:latin typeface="Consolas" pitchFamily="49" charset="0"/>
              </a:rPr>
              <a:t>   </a:t>
            </a:r>
            <a:r>
              <a:rPr lang="en-US" sz="1800" b="1" dirty="0">
                <a:latin typeface="Consolas" pitchFamily="49" charset="0"/>
              </a:rPr>
              <a:t>parameter </a:t>
            </a:r>
            <a:r>
              <a:rPr lang="en-US" sz="1800" dirty="0">
                <a:latin typeface="Consolas" pitchFamily="49" charset="0"/>
              </a:rPr>
              <a:t>S2 = 2'b10;</a:t>
            </a:r>
          </a:p>
          <a:p>
            <a:pPr>
              <a:buFont typeface="Wingdings" charset="2"/>
              <a:buNone/>
            </a:pPr>
            <a:r>
              <a:rPr lang="en-US" sz="1200" dirty="0">
                <a:latin typeface="Consolas" pitchFamily="49" charset="0"/>
              </a:rPr>
              <a:t>   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0839500-078E-4D1C-9FA3-1DB1E793CC8E}"/>
              </a:ext>
            </a:extLst>
          </p:cNvPr>
          <p:cNvSpPr txBox="1">
            <a:spLocks/>
          </p:cNvSpPr>
          <p:nvPr/>
        </p:nvSpPr>
        <p:spPr bwMode="auto">
          <a:xfrm>
            <a:off x="533400" y="4610100"/>
            <a:ext cx="86106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We define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  <a:cs typeface="Consolas" pitchFamily="49" charset="0"/>
              </a:rPr>
              <a:t>state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 and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  <a:cs typeface="Consolas" pitchFamily="49" charset="0"/>
              </a:rPr>
              <a:t>nextstate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 as 2-bit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  <a:cs typeface="Consolas" pitchFamily="49" charset="0"/>
              </a:rPr>
              <a:t>reg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ＭＳ Ｐゴシック" charset="0"/>
              <a:cs typeface="Consolas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The parameter descriptions are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optional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, it makes reading easier</a:t>
            </a:r>
          </a:p>
        </p:txBody>
      </p:sp>
    </p:spTree>
    <p:extLst>
      <p:ext uri="{BB962C8B-B14F-4D97-AF65-F5344CB8AC3E}">
        <p14:creationId xmlns:p14="http://schemas.microsoft.com/office/powerpoint/2010/main" val="21321782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FCFE49-F7D8-9F40-A47B-CD8F660E719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B2D6FC9-57B4-41E5-A1DF-2299A8E09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sz="3600" dirty="0"/>
              <a:t>Implementing FSM Example 1: State Register</a:t>
            </a:r>
            <a:endParaRPr lang="en-US" sz="3900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8B9EB6A-FF16-42B0-B521-2D26EC84F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787" y="2952750"/>
            <a:ext cx="7896225" cy="1485900"/>
          </a:xfrm>
          <a:solidFill>
            <a:srgbClr val="F6F5BD"/>
          </a:solidFill>
          <a:ln>
            <a:solidFill>
              <a:schemeClr val="tx1"/>
            </a:solidFill>
          </a:ln>
        </p:spPr>
        <p:txBody>
          <a:bodyPr/>
          <a:lstStyle/>
          <a:p>
            <a:pPr>
              <a:buFont typeface="Wingdings" charset="2"/>
              <a:buNone/>
            </a:pPr>
            <a:r>
              <a:rPr lang="en-US" sz="1800" dirty="0">
                <a:solidFill>
                  <a:schemeClr val="accent2"/>
                </a:solidFill>
                <a:latin typeface="Consolas" pitchFamily="49" charset="0"/>
              </a:rPr>
              <a:t>// state register</a:t>
            </a:r>
          </a:p>
          <a:p>
            <a:pPr>
              <a:buFont typeface="Wingdings" charset="2"/>
              <a:buNone/>
            </a:pPr>
            <a:r>
              <a:rPr lang="en-US" sz="1800" dirty="0">
                <a:latin typeface="Consolas" pitchFamily="49" charset="0"/>
              </a:rPr>
              <a:t>   </a:t>
            </a:r>
            <a:r>
              <a:rPr lang="en-US" sz="1800" b="1" dirty="0">
                <a:latin typeface="Consolas" pitchFamily="49" charset="0"/>
              </a:rPr>
              <a:t>always </a:t>
            </a:r>
            <a:r>
              <a:rPr lang="en-US" sz="1800" dirty="0">
                <a:latin typeface="Consolas" pitchFamily="49" charset="0"/>
              </a:rPr>
              <a:t>@ (</a:t>
            </a:r>
            <a:r>
              <a:rPr lang="en-US" sz="1800" b="1" dirty="0" err="1">
                <a:latin typeface="Consolas" pitchFamily="49" charset="0"/>
              </a:rPr>
              <a:t>posedge</a:t>
            </a:r>
            <a:r>
              <a:rPr lang="en-US" sz="1800" b="1" dirty="0">
                <a:latin typeface="Consolas" pitchFamily="49" charset="0"/>
              </a:rPr>
              <a:t> </a:t>
            </a:r>
            <a:r>
              <a:rPr lang="en-US" sz="1800" dirty="0" err="1">
                <a:latin typeface="Consolas" pitchFamily="49" charset="0"/>
              </a:rPr>
              <a:t>clk</a:t>
            </a:r>
            <a:r>
              <a:rPr lang="en-US" sz="1800" dirty="0">
                <a:latin typeface="Consolas" pitchFamily="49" charset="0"/>
              </a:rPr>
              <a:t>, </a:t>
            </a:r>
            <a:r>
              <a:rPr lang="en-US" sz="1800" b="1" dirty="0" err="1">
                <a:latin typeface="Consolas" pitchFamily="49" charset="0"/>
              </a:rPr>
              <a:t>posedge</a:t>
            </a:r>
            <a:r>
              <a:rPr lang="en-US" sz="1800" b="1" dirty="0">
                <a:latin typeface="Consolas" pitchFamily="49" charset="0"/>
              </a:rPr>
              <a:t> </a:t>
            </a:r>
            <a:r>
              <a:rPr lang="en-US" sz="1800" dirty="0">
                <a:latin typeface="Consolas" pitchFamily="49" charset="0"/>
              </a:rPr>
              <a:t>reset)</a:t>
            </a:r>
          </a:p>
          <a:p>
            <a:pPr>
              <a:buFont typeface="Wingdings" charset="2"/>
              <a:buNone/>
            </a:pPr>
            <a:r>
              <a:rPr lang="en-US" sz="1800" dirty="0">
                <a:latin typeface="Consolas" pitchFamily="49" charset="0"/>
              </a:rPr>
              <a:t>      </a:t>
            </a:r>
            <a:r>
              <a:rPr lang="en-US" sz="1800" b="1" dirty="0">
                <a:latin typeface="Consolas" pitchFamily="49" charset="0"/>
              </a:rPr>
              <a:t>if </a:t>
            </a:r>
            <a:r>
              <a:rPr lang="en-US" sz="1800" dirty="0">
                <a:latin typeface="Consolas" pitchFamily="49" charset="0"/>
              </a:rPr>
              <a:t>(reset) state &lt;= S0;</a:t>
            </a:r>
          </a:p>
          <a:p>
            <a:pPr>
              <a:buFont typeface="Wingdings" charset="2"/>
              <a:buNone/>
            </a:pPr>
            <a:r>
              <a:rPr lang="en-US" sz="1800" dirty="0">
                <a:latin typeface="Consolas" pitchFamily="49" charset="0"/>
              </a:rPr>
              <a:t>      </a:t>
            </a:r>
            <a:r>
              <a:rPr lang="en-US" sz="1800" b="1" dirty="0">
                <a:latin typeface="Consolas" pitchFamily="49" charset="0"/>
              </a:rPr>
              <a:t>else       </a:t>
            </a:r>
            <a:r>
              <a:rPr lang="en-US" sz="1800" dirty="0">
                <a:latin typeface="Consolas" pitchFamily="49" charset="0"/>
              </a:rPr>
              <a:t>state &lt;= </a:t>
            </a:r>
            <a:r>
              <a:rPr lang="en-US" sz="1800" dirty="0" err="1">
                <a:latin typeface="Consolas" pitchFamily="49" charset="0"/>
              </a:rPr>
              <a:t>nextstate</a:t>
            </a:r>
            <a:r>
              <a:rPr lang="en-US" sz="1800" dirty="0">
                <a:latin typeface="Consolas" pitchFamily="49" charset="0"/>
              </a:rPr>
              <a:t>;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0839500-078E-4D1C-9FA3-1DB1E793CC8E}"/>
              </a:ext>
            </a:extLst>
          </p:cNvPr>
          <p:cNvSpPr txBox="1">
            <a:spLocks/>
          </p:cNvSpPr>
          <p:nvPr/>
        </p:nvSpPr>
        <p:spPr bwMode="auto">
          <a:xfrm>
            <a:off x="502298" y="4686300"/>
            <a:ext cx="86106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This part defines the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charset="0"/>
              </a:rPr>
              <a:t>state register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(memorizing process)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Sensitive to only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charset="0"/>
              </a:rPr>
              <a:t>clk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,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charset="0"/>
              </a:rPr>
              <a:t>reset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In this example,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charset="0"/>
              </a:rPr>
              <a:t>reset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 is active when it is ‘1’ (active-high)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066FCAE7-05DB-4AE6-9DC7-0D6FA577E07E}"/>
              </a:ext>
            </a:extLst>
          </p:cNvPr>
          <p:cNvGraphicFramePr>
            <a:graphicFrameLocks noGrp="1" noChangeAspect="1"/>
          </p:cNvGraphicFramePr>
          <p:nvPr>
            <p:custDataLst>
              <p:tags r:id="rId2"/>
            </p:custDataLst>
          </p:nvPr>
        </p:nvGraphicFramePr>
        <p:xfrm>
          <a:off x="1117246" y="1091905"/>
          <a:ext cx="2971800" cy="155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48" name="VISIO" r:id="rId4" imgW="1485328" imgH="780064" progId="Visio.Drawing.6">
                  <p:embed/>
                </p:oleObj>
              </mc:Choice>
              <mc:Fallback>
                <p:oleObj name="VISIO" r:id="rId4" imgW="1485328" imgH="780064" progId="Visio.Drawing.6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066FCAE7-05DB-4AE6-9DC7-0D6FA577E07E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7246" y="1091905"/>
                        <a:ext cx="2971800" cy="155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35D1BFCD-AE90-45F2-9F91-DA12C64E46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365250"/>
            <a:ext cx="3443895" cy="121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5420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FCFE49-F7D8-9F40-A47B-CD8F660E719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B2D6FC9-57B4-41E5-A1DF-2299A8E09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sz="3400" dirty="0"/>
              <a:t>Implementing FSM Example 1: Next State Logic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D1BFCD-AE90-45F2-9F91-DA12C64E4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410767"/>
            <a:ext cx="3443895" cy="1218609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1AE4205A-E6CA-4BA1-880E-42ED8D72884C}"/>
              </a:ext>
            </a:extLst>
          </p:cNvPr>
          <p:cNvSpPr txBox="1">
            <a:spLocks/>
          </p:cNvSpPr>
          <p:nvPr/>
        </p:nvSpPr>
        <p:spPr bwMode="auto">
          <a:xfrm>
            <a:off x="623887" y="3117273"/>
            <a:ext cx="7896225" cy="2743200"/>
          </a:xfrm>
          <a:prstGeom prst="rect">
            <a:avLst/>
          </a:prstGeom>
          <a:solidFill>
            <a:srgbClr val="F6F5BD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B812F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// next state logic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  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always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@ (*)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     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case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(state)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         S0:     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nextstate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 = S1;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         S1:     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nextstate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 = S2;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         S2:     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nextstate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 = S0;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        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default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: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nextstate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 = S0;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     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endcase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ＭＳ Ｐゴシック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A91821-7E76-49BD-A916-A79694DED9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422"/>
          <a:stretch/>
        </p:blipFill>
        <p:spPr>
          <a:xfrm>
            <a:off x="574969" y="1255803"/>
            <a:ext cx="3816640" cy="1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24673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FCFE49-F7D8-9F40-A47B-CD8F660E719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B2D6FC9-57B4-41E5-A1DF-2299A8E09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sz="3400" dirty="0"/>
              <a:t>Implementing FSM Example 1: Output Logic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D1BFCD-AE90-45F2-9F91-DA12C64E4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833" y="3048295"/>
            <a:ext cx="3443895" cy="1218609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1AE4205A-E6CA-4BA1-880E-42ED8D72884C}"/>
              </a:ext>
            </a:extLst>
          </p:cNvPr>
          <p:cNvSpPr txBox="1">
            <a:spLocks/>
          </p:cNvSpPr>
          <p:nvPr/>
        </p:nvSpPr>
        <p:spPr bwMode="auto">
          <a:xfrm>
            <a:off x="623887" y="4395342"/>
            <a:ext cx="7896225" cy="768927"/>
          </a:xfrm>
          <a:prstGeom prst="rect">
            <a:avLst/>
          </a:prstGeom>
          <a:solidFill>
            <a:srgbClr val="F6F5BD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812F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// output logic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 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assign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q = (state == S0);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B9C09C8-366E-44EB-8A2D-EFD13C49CF2C}"/>
              </a:ext>
            </a:extLst>
          </p:cNvPr>
          <p:cNvSpPr txBox="1">
            <a:spLocks/>
          </p:cNvSpPr>
          <p:nvPr/>
        </p:nvSpPr>
        <p:spPr bwMode="auto">
          <a:xfrm>
            <a:off x="419100" y="5524500"/>
            <a:ext cx="86106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In this example, output depends only on state</a:t>
            </a:r>
          </a:p>
          <a:p>
            <a:pPr marL="669925" marR="0" lvl="1" indent="-3254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Moore type FSM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itchFamily="-106" charset="-128"/>
              <a:cs typeface="+mn-cs"/>
            </a:endParaRP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E42FA6CF-7D9F-4B04-9393-06F0CA5D7085}"/>
              </a:ext>
            </a:extLst>
          </p:cNvPr>
          <p:cNvGraphicFramePr>
            <a:graphicFrameLocks noGrp="1" noChangeAspect="1"/>
          </p:cNvGraphicFramePr>
          <p:nvPr>
            <p:custDataLst>
              <p:tags r:id="rId2"/>
            </p:custDataLst>
          </p:nvPr>
        </p:nvGraphicFramePr>
        <p:xfrm>
          <a:off x="407438" y="990600"/>
          <a:ext cx="8294687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72" name="VISIO" r:id="rId5" imgW="2607338" imgH="573981" progId="Visio.Drawing.6">
                  <p:embed/>
                </p:oleObj>
              </mc:Choice>
              <mc:Fallback>
                <p:oleObj name="VISIO" r:id="rId5" imgW="2607338" imgH="573981" progId="Visio.Drawing.6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E42FA6CF-7D9F-4B04-9393-06F0CA5D7085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438" y="990600"/>
                        <a:ext cx="8294687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38906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FCFE49-F7D8-9F40-A47B-CD8F660E719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B2D6FC9-57B4-41E5-A1DF-2299A8E09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Implementation of FSM Example 1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AE4205A-E6CA-4BA1-880E-42ED8D72884C}"/>
              </a:ext>
            </a:extLst>
          </p:cNvPr>
          <p:cNvSpPr txBox="1">
            <a:spLocks/>
          </p:cNvSpPr>
          <p:nvPr/>
        </p:nvSpPr>
        <p:spPr bwMode="auto">
          <a:xfrm>
            <a:off x="623887" y="1045157"/>
            <a:ext cx="7896225" cy="5327650"/>
          </a:xfrm>
          <a:prstGeom prst="rect">
            <a:avLst/>
          </a:prstGeom>
          <a:solidFill>
            <a:srgbClr val="F6F5BD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module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divideby3FSM (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input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clk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,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input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 reset,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output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 q);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  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reg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  [1:0] state,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nextstate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  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  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parameter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 S0 = 2'b00;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parameter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S1 = 2'b01;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parameter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S2 = 2'b10;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  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   always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@ (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posedge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clk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,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posedge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reset)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812F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// state register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     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if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(reset) state &lt;= S0;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     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else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state &lt;=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nextstate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  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   always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@ (*)                 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812F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// next state logic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     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case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(state)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         S0:  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nextstate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 = S1;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         S1:  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nextstate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 = S2;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         S2:  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nextstate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 = S0;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        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default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: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nextstate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 = S0;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     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endcase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ＭＳ Ｐゴシック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  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assign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q = (state == S0);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   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812F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// output logic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endmodule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1436975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4">
            <a:extLst>
              <a:ext uri="{FF2B5EF4-FFF2-40B4-BE49-F238E27FC236}">
                <a16:creationId xmlns:a16="http://schemas.microsoft.com/office/drawing/2014/main" id="{48A963B1-7CED-5440-A0CA-52578B5A24A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96081" y="464369"/>
            <a:ext cx="8428037" cy="1720850"/>
          </a:xfrm>
        </p:spPr>
        <p:txBody>
          <a:bodyPr/>
          <a:lstStyle/>
          <a:p>
            <a:pPr algn="ctr" eaLnBrk="1" hangingPunct="1"/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sz="4500" b="1" dirty="0">
                <a:ea typeface="ＭＳ Ｐゴシック" panose="020B0600070205080204" pitchFamily="34" charset="-128"/>
              </a:rPr>
              <a:t>Digital Design &amp; Computer Arch.</a:t>
            </a:r>
            <a:br>
              <a:rPr lang="en-US" altLang="en-US" sz="4500" b="1" dirty="0">
                <a:ea typeface="ＭＳ Ｐゴシック" panose="020B0600070205080204" pitchFamily="34" charset="-128"/>
              </a:rPr>
            </a:br>
            <a:br>
              <a:rPr lang="en-US" altLang="en-US" sz="1000" b="1" dirty="0">
                <a:ea typeface="ＭＳ Ｐゴシック" panose="020B0600070205080204" pitchFamily="34" charset="-128"/>
              </a:rPr>
            </a:br>
            <a:r>
              <a:rPr lang="en-US" altLang="en-US" sz="43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Lecture 7b: Hardware Description Languages and Verilog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712055-A21C-2048-B880-6CEA6B625F5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Prof.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Onur</a:t>
            </a:r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Mutlu</a:t>
            </a:r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ETH Zürich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Spring 2020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12 March 2020</a:t>
            </a: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654191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541A-6E50-4E10-9A0D-0173EADF0A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4400" dirty="0"/>
              <a:t>We did not cover the following.</a:t>
            </a:r>
            <a:br>
              <a:rPr lang="en-US" sz="4400" dirty="0"/>
            </a:br>
            <a:r>
              <a:rPr lang="en-US" sz="4400" dirty="0"/>
              <a:t>They are for your preparation.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84C4D2-BDDB-4D95-ABCE-83F2DFEC20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96F28-B373-4613-A3E5-37E376E1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EF67B4-941F-4736-A122-66E8AE1B419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704013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7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1000" y="12192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6633"/>
              </a:solidFill>
              <a:effectLst/>
              <a:uLnTx/>
              <a:uFillTx/>
              <a:latin typeface="Times New Roman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6633"/>
              </a:solidFill>
              <a:effectLst/>
              <a:uLnTx/>
              <a:uFillTx/>
              <a:latin typeface="Times New Roman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6633"/>
              </a:solidFill>
              <a:effectLst/>
              <a:uLnTx/>
              <a:uFillTx/>
              <a:latin typeface="Times New Roman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6633"/>
              </a:solidFill>
              <a:effectLst/>
              <a:uLnTx/>
              <a:uFillTx/>
              <a:latin typeface="Times New Roman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6633"/>
              </a:solidFill>
              <a:effectLst/>
              <a:uLnTx/>
              <a:uFillTx/>
              <a:latin typeface="Times New Roman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6633"/>
              </a:solidFill>
              <a:effectLst/>
              <a:uLnTx/>
              <a:uFillTx/>
              <a:latin typeface="Times New Roman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6633"/>
              </a:solidFill>
              <a:effectLst/>
              <a:uLnTx/>
              <a:uFillTx/>
              <a:latin typeface="Times New Roman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6633"/>
              </a:solidFill>
              <a:effectLst/>
              <a:uLnTx/>
              <a:uFillTx/>
              <a:latin typeface="Times New Roman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6633"/>
              </a:solidFill>
              <a:effectLst/>
              <a:uLnTx/>
              <a:uFillTx/>
              <a:latin typeface="Times New Roman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6633"/>
              </a:solidFill>
              <a:effectLst/>
              <a:uLnTx/>
              <a:uFillTx/>
              <a:latin typeface="Times New Roman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3428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3429" name="Rectangle 4"/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/>
              <a:t>FSM Example 2: Smiling Snail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Alyssa P. Hacker has a snail that crawls down a paper tape with 1’s and 0’s on it. </a:t>
            </a:r>
          </a:p>
          <a:p>
            <a:r>
              <a:rPr lang="en-US" dirty="0"/>
              <a:t>The snail smiles whenever the last four digits it has crawled over are </a:t>
            </a:r>
            <a:r>
              <a:rPr lang="en-US" dirty="0">
                <a:solidFill>
                  <a:srgbClr val="FF0000"/>
                </a:solidFill>
              </a:rPr>
              <a:t>1101</a:t>
            </a:r>
            <a:r>
              <a:rPr lang="en-US" dirty="0"/>
              <a:t>.  </a:t>
            </a:r>
          </a:p>
          <a:p>
            <a:r>
              <a:rPr lang="en-US" dirty="0">
                <a:solidFill>
                  <a:srgbClr val="0000FF"/>
                </a:solidFill>
              </a:rPr>
              <a:t>Design Moore and Mealy FSMs of the snail’s brain.</a:t>
            </a:r>
          </a:p>
          <a:p>
            <a:endParaRPr lang="de-CH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B0D3995-57F0-4258-BD9B-E75626B5C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18" y="3568513"/>
            <a:ext cx="1596824" cy="29051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399" y="5139806"/>
            <a:ext cx="4364234" cy="15657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008" y="3143008"/>
            <a:ext cx="5072092" cy="18443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20493" y="4005483"/>
            <a:ext cx="1045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Moore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151655" y="5778313"/>
            <a:ext cx="9829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Mealy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5118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FCFE49-F7D8-9F40-A47B-CD8F660E719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B2D6FC9-57B4-41E5-A1DF-2299A8E09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sz="3800" dirty="0"/>
              <a:t>Implementing FSM Example 2: Definitions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AE4205A-E6CA-4BA1-880E-42ED8D72884C}"/>
              </a:ext>
            </a:extLst>
          </p:cNvPr>
          <p:cNvSpPr txBox="1">
            <a:spLocks/>
          </p:cNvSpPr>
          <p:nvPr/>
        </p:nvSpPr>
        <p:spPr bwMode="auto">
          <a:xfrm>
            <a:off x="623887" y="1045157"/>
            <a:ext cx="7896225" cy="3298243"/>
          </a:xfrm>
          <a:prstGeom prst="rect">
            <a:avLst/>
          </a:prstGeom>
          <a:solidFill>
            <a:srgbClr val="F6F5BD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module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SmilingSnail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(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input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clk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,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                    input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reset,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                    input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 number,	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                    output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 smile);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ＭＳ Ｐゴシック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  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reg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 [1:0] state,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nextstate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  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  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parameter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 S0 = 2'b00;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  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parameter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S1 = 2'b01;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  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parameter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S2 = 2'b10;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 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parameter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 S3 = 2’b11;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5C2ABA-84F9-4647-93C7-5D5387FD9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942" y="4622802"/>
            <a:ext cx="4791258" cy="171900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D7E0AF5-2CA2-414F-A11C-BC0E9F70B873}"/>
              </a:ext>
            </a:extLst>
          </p:cNvPr>
          <p:cNvSpPr/>
          <p:nvPr/>
        </p:nvSpPr>
        <p:spPr bwMode="auto">
          <a:xfrm>
            <a:off x="6248400" y="4622802"/>
            <a:ext cx="482598" cy="482598"/>
          </a:xfrm>
          <a:prstGeom prst="ellipse">
            <a:avLst/>
          </a:prstGeom>
          <a:noFill/>
          <a:ln w="28575">
            <a:solidFill>
              <a:srgbClr val="0432FF"/>
            </a:solidFill>
            <a:round/>
            <a:headEnd/>
            <a:tailEnd/>
          </a:ln>
          <a:effectLst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30F32-0397-4C93-A502-818720AF65AB}"/>
              </a:ext>
            </a:extLst>
          </p:cNvPr>
          <p:cNvSpPr txBox="1"/>
          <p:nvPr/>
        </p:nvSpPr>
        <p:spPr>
          <a:xfrm>
            <a:off x="6778623" y="4685597"/>
            <a:ext cx="153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itchFamily="34" charset="0"/>
                <a:ea typeface="ＭＳ Ｐゴシック" panose="020B0600070205080204" pitchFamily="34" charset="-128"/>
                <a:cs typeface="+mn-cs"/>
              </a:rPr>
              <a:t>number/smile</a:t>
            </a:r>
          </a:p>
        </p:txBody>
      </p:sp>
    </p:spTree>
    <p:extLst>
      <p:ext uri="{BB962C8B-B14F-4D97-AF65-F5344CB8AC3E}">
        <p14:creationId xmlns:p14="http://schemas.microsoft.com/office/powerpoint/2010/main" val="333432632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0FF09-785E-4F2F-83D9-1DC1026D5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Top-Down Design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1495A-589B-4F84-96EB-AA4A1046D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95375"/>
            <a:ext cx="8610600" cy="2714625"/>
          </a:xfrm>
        </p:spPr>
        <p:txBody>
          <a:bodyPr/>
          <a:lstStyle/>
          <a:p>
            <a:r>
              <a:rPr lang="en-US"/>
              <a:t>We define the </a:t>
            </a:r>
            <a:r>
              <a:rPr lang="en-US">
                <a:solidFill>
                  <a:schemeClr val="accent2"/>
                </a:solidFill>
              </a:rPr>
              <a:t>top-level module </a:t>
            </a:r>
            <a:r>
              <a:rPr lang="en-US"/>
              <a:t>and identify the </a:t>
            </a:r>
            <a:br>
              <a:rPr lang="en-US"/>
            </a:br>
            <a:r>
              <a:rPr lang="en-US">
                <a:solidFill>
                  <a:srgbClr val="0000FF"/>
                </a:solidFill>
              </a:rPr>
              <a:t>sub-modules</a:t>
            </a:r>
            <a:r>
              <a:rPr lang="en-US"/>
              <a:t> necessary to build the top-level module</a:t>
            </a:r>
          </a:p>
          <a:p>
            <a:r>
              <a:rPr lang="en-US"/>
              <a:t>Subdivide the sub-modules until we come to </a:t>
            </a:r>
            <a:r>
              <a:rPr lang="en-US">
                <a:solidFill>
                  <a:srgbClr val="C00000"/>
                </a:solidFill>
              </a:rPr>
              <a:t>leaf cells</a:t>
            </a:r>
            <a:endParaRPr lang="en-US"/>
          </a:p>
          <a:p>
            <a:pPr lvl="1"/>
            <a:r>
              <a:rPr lang="en-US">
                <a:solidFill>
                  <a:srgbClr val="C00000"/>
                </a:solidFill>
              </a:rPr>
              <a:t>Leaf cell</a:t>
            </a:r>
            <a:r>
              <a:rPr lang="en-US"/>
              <a:t>: circuit components that cannot further be divided (e.g., </a:t>
            </a:r>
            <a:r>
              <a:rPr lang="en-US" i="1"/>
              <a:t>logic gates, cell libraries</a:t>
            </a:r>
            <a:r>
              <a:rPr lang="en-US"/>
              <a:t>)</a:t>
            </a:r>
          </a:p>
          <a:p>
            <a:pPr lvl="2"/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F4E6C-F494-4DD7-B956-DCAC65DF98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19D7DF-598B-483B-A6D0-8553CDFAE631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9C96F2-A91E-49E3-8572-3DD67AC52969}"/>
              </a:ext>
            </a:extLst>
          </p:cNvPr>
          <p:cNvSpPr/>
          <p:nvPr/>
        </p:nvSpPr>
        <p:spPr>
          <a:xfrm>
            <a:off x="3505200" y="3200400"/>
            <a:ext cx="2057400" cy="60960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B812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Top-level Module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A035FF7-8AF0-4DAD-8CD8-FF37DF5AFE60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2187252" y="3810000"/>
            <a:ext cx="1565598" cy="393441"/>
          </a:xfrm>
          <a:prstGeom prst="straightConnector1">
            <a:avLst/>
          </a:prstGeom>
          <a:ln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B4A8F2A-E1B9-4422-8073-758AD7233860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4533900" y="3810000"/>
            <a:ext cx="0" cy="381000"/>
          </a:xfrm>
          <a:prstGeom prst="straightConnector1">
            <a:avLst/>
          </a:prstGeom>
          <a:ln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DF98BE-0D10-4AE3-BC7A-A9778BCF0845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5314951" y="3810000"/>
            <a:ext cx="1565599" cy="393441"/>
          </a:xfrm>
          <a:prstGeom prst="straightConnector1">
            <a:avLst/>
          </a:prstGeom>
          <a:ln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D14602C-C9E3-435E-89C5-161865208860}"/>
              </a:ext>
            </a:extLst>
          </p:cNvPr>
          <p:cNvSpPr/>
          <p:nvPr/>
        </p:nvSpPr>
        <p:spPr>
          <a:xfrm>
            <a:off x="1387152" y="4203441"/>
            <a:ext cx="1600199" cy="60960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Sub-module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853D8A-92B3-4343-9EC1-9DADFF094A0E}"/>
              </a:ext>
            </a:extLst>
          </p:cNvPr>
          <p:cNvSpPr/>
          <p:nvPr/>
        </p:nvSpPr>
        <p:spPr>
          <a:xfrm>
            <a:off x="3733801" y="4209662"/>
            <a:ext cx="1600199" cy="60960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Sub-module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E31238-2EBC-40F2-8764-6E1EBCBC2834}"/>
              </a:ext>
            </a:extLst>
          </p:cNvPr>
          <p:cNvSpPr/>
          <p:nvPr/>
        </p:nvSpPr>
        <p:spPr>
          <a:xfrm>
            <a:off x="6080450" y="4203441"/>
            <a:ext cx="1600199" cy="60960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Sub-module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460C7D-C239-4753-9603-DE120D5D1AC8}"/>
              </a:ext>
            </a:extLst>
          </p:cNvPr>
          <p:cNvSpPr txBox="1"/>
          <p:nvPr/>
        </p:nvSpPr>
        <p:spPr>
          <a:xfrm>
            <a:off x="914400" y="4800600"/>
            <a:ext cx="68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C05AAD-0598-4249-8C52-2B711F3AE96A}"/>
              </a:ext>
            </a:extLst>
          </p:cNvPr>
          <p:cNvSpPr txBox="1"/>
          <p:nvPr/>
        </p:nvSpPr>
        <p:spPr>
          <a:xfrm>
            <a:off x="5293180" y="4836367"/>
            <a:ext cx="68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…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B44907-1E09-4D4F-9368-EFAEEB27D935}"/>
              </a:ext>
            </a:extLst>
          </p:cNvPr>
          <p:cNvSpPr txBox="1"/>
          <p:nvPr/>
        </p:nvSpPr>
        <p:spPr>
          <a:xfrm>
            <a:off x="7467600" y="4836367"/>
            <a:ext cx="68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…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EB95BC-7A0B-4872-A0B7-FC153DA3AC89}"/>
              </a:ext>
            </a:extLst>
          </p:cNvPr>
          <p:cNvSpPr txBox="1"/>
          <p:nvPr/>
        </p:nvSpPr>
        <p:spPr>
          <a:xfrm>
            <a:off x="3103790" y="4836367"/>
            <a:ext cx="68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…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01D764-A1A7-4023-9D68-1BBA0D0B7B97}"/>
              </a:ext>
            </a:extLst>
          </p:cNvPr>
          <p:cNvCxnSpPr>
            <a:cxnSpLocks/>
          </p:cNvCxnSpPr>
          <p:nvPr/>
        </p:nvCxnSpPr>
        <p:spPr>
          <a:xfrm flipH="1">
            <a:off x="1404453" y="4802931"/>
            <a:ext cx="536706" cy="302469"/>
          </a:xfrm>
          <a:prstGeom prst="straightConnector1">
            <a:avLst/>
          </a:prstGeom>
          <a:ln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D327968-76B8-4A8A-BDC6-14403DEC3FB9}"/>
              </a:ext>
            </a:extLst>
          </p:cNvPr>
          <p:cNvCxnSpPr>
            <a:cxnSpLocks/>
          </p:cNvCxnSpPr>
          <p:nvPr/>
        </p:nvCxnSpPr>
        <p:spPr>
          <a:xfrm>
            <a:off x="2522474" y="4813041"/>
            <a:ext cx="535685" cy="292359"/>
          </a:xfrm>
          <a:prstGeom prst="straightConnector1">
            <a:avLst/>
          </a:prstGeom>
          <a:ln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AF59A8-30F3-4A4D-85A1-3665E8CE092F}"/>
              </a:ext>
            </a:extLst>
          </p:cNvPr>
          <p:cNvCxnSpPr>
            <a:cxnSpLocks/>
          </p:cNvCxnSpPr>
          <p:nvPr/>
        </p:nvCxnSpPr>
        <p:spPr>
          <a:xfrm>
            <a:off x="4652113" y="4825483"/>
            <a:ext cx="535685" cy="292359"/>
          </a:xfrm>
          <a:prstGeom prst="straightConnector1">
            <a:avLst/>
          </a:prstGeom>
          <a:ln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1168688-8519-4B44-A785-BF5D618CF9E3}"/>
              </a:ext>
            </a:extLst>
          </p:cNvPr>
          <p:cNvCxnSpPr>
            <a:cxnSpLocks/>
          </p:cNvCxnSpPr>
          <p:nvPr/>
        </p:nvCxnSpPr>
        <p:spPr>
          <a:xfrm>
            <a:off x="7086600" y="4825986"/>
            <a:ext cx="535685" cy="292359"/>
          </a:xfrm>
          <a:prstGeom prst="straightConnector1">
            <a:avLst/>
          </a:prstGeom>
          <a:ln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799F1BEE-61E0-4CE0-B1B8-EA7562C1E468}"/>
              </a:ext>
            </a:extLst>
          </p:cNvPr>
          <p:cNvSpPr/>
          <p:nvPr/>
        </p:nvSpPr>
        <p:spPr>
          <a:xfrm>
            <a:off x="674729" y="5564710"/>
            <a:ext cx="1280429" cy="60960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Leaf-cell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D575C16-B0B6-44F8-9CE4-50F7A5C119B6}"/>
              </a:ext>
            </a:extLst>
          </p:cNvPr>
          <p:cNvSpPr/>
          <p:nvPr/>
        </p:nvSpPr>
        <p:spPr>
          <a:xfrm>
            <a:off x="2842410" y="5562600"/>
            <a:ext cx="1280429" cy="60960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Leaf-cell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CD91E6F-F343-4C6B-B490-6FD660962AB6}"/>
              </a:ext>
            </a:extLst>
          </p:cNvPr>
          <p:cNvSpPr/>
          <p:nvPr/>
        </p:nvSpPr>
        <p:spPr>
          <a:xfrm>
            <a:off x="5010091" y="5562600"/>
            <a:ext cx="1280429" cy="60960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Leaf-cell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46CBCAA-6AFD-44BB-A9AA-5BDEF7E727DD}"/>
              </a:ext>
            </a:extLst>
          </p:cNvPr>
          <p:cNvSpPr/>
          <p:nvPr/>
        </p:nvSpPr>
        <p:spPr>
          <a:xfrm>
            <a:off x="7177771" y="5562600"/>
            <a:ext cx="1280429" cy="60960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Leaf-cell</a:t>
            </a:r>
          </a:p>
        </p:txBody>
      </p:sp>
    </p:spTree>
    <p:extLst>
      <p:ext uri="{BB962C8B-B14F-4D97-AF65-F5344CB8AC3E}">
        <p14:creationId xmlns:p14="http://schemas.microsoft.com/office/powerpoint/2010/main" val="40048356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7" grpId="0" animBg="1"/>
      <p:bldP spid="20" grpId="0" animBg="1"/>
      <p:bldP spid="22" grpId="0" animBg="1"/>
      <p:bldP spid="24" grpId="0"/>
      <p:bldP spid="25" grpId="0"/>
      <p:bldP spid="26" grpId="0"/>
      <p:bldP spid="27" grpId="0"/>
      <p:bldP spid="35" grpId="0" animBg="1"/>
      <p:bldP spid="38" grpId="0" animBg="1"/>
      <p:bldP spid="39" grpId="0" animBg="1"/>
      <p:bldP spid="40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FCFE49-F7D8-9F40-A47B-CD8F660E719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B2D6FC9-57B4-41E5-A1DF-2299A8E09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sz="3600" dirty="0"/>
              <a:t>Implementing FSM Example 2: State Register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AE4205A-E6CA-4BA1-880E-42ED8D72884C}"/>
              </a:ext>
            </a:extLst>
          </p:cNvPr>
          <p:cNvSpPr txBox="1">
            <a:spLocks/>
          </p:cNvSpPr>
          <p:nvPr/>
        </p:nvSpPr>
        <p:spPr bwMode="auto">
          <a:xfrm>
            <a:off x="623887" y="1577930"/>
            <a:ext cx="7896225" cy="1317043"/>
          </a:xfrm>
          <a:prstGeom prst="rect">
            <a:avLst/>
          </a:prstGeom>
          <a:solidFill>
            <a:srgbClr val="F6F5BD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812F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// state register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  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always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@ (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posedge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clk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,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posedge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reset)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     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if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(reset) state &lt;= S0;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     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else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state &lt;=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nextstate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;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7533A760-4D20-4115-BDA3-9E18A511BCF0}"/>
              </a:ext>
            </a:extLst>
          </p:cNvPr>
          <p:cNvSpPr txBox="1">
            <a:spLocks/>
          </p:cNvSpPr>
          <p:nvPr/>
        </p:nvSpPr>
        <p:spPr bwMode="auto">
          <a:xfrm>
            <a:off x="600560" y="3199696"/>
            <a:ext cx="8610600" cy="2439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This part defines the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charset="0"/>
              </a:rPr>
              <a:t>state register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(memorizing process)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Sensitive to only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charset="0"/>
              </a:rPr>
              <a:t>clk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,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charset="0"/>
              </a:rPr>
              <a:t>reset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In this example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charset="0"/>
              </a:rPr>
              <a:t>reset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 is active when ‘1’ (active-high)</a:t>
            </a:r>
          </a:p>
        </p:txBody>
      </p:sp>
    </p:spTree>
    <p:extLst>
      <p:ext uri="{BB962C8B-B14F-4D97-AF65-F5344CB8AC3E}">
        <p14:creationId xmlns:p14="http://schemas.microsoft.com/office/powerpoint/2010/main" val="42050804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FCFE49-F7D8-9F40-A47B-CD8F660E719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A5524E-F77E-40CC-99C1-96D22C650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039482"/>
            <a:ext cx="4190429" cy="150343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2D6FC9-57B4-41E5-A1DF-2299A8E09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sz="3400" dirty="0"/>
              <a:t>Implementing FSM Example 2: Next State Logic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1AE4205A-E6CA-4BA1-880E-42ED8D72884C}"/>
              </a:ext>
            </a:extLst>
          </p:cNvPr>
          <p:cNvSpPr txBox="1">
            <a:spLocks/>
          </p:cNvSpPr>
          <p:nvPr/>
        </p:nvSpPr>
        <p:spPr bwMode="auto">
          <a:xfrm>
            <a:off x="647215" y="1066800"/>
            <a:ext cx="7896225" cy="3810000"/>
          </a:xfrm>
          <a:prstGeom prst="rect">
            <a:avLst/>
          </a:prstGeom>
          <a:solidFill>
            <a:srgbClr val="F6F5BD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812F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// next state logic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 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always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@ (*)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     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case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(state)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         S0: if (number)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nextstate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= S1;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            else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nextstate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= S0;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        S1: if (number)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nextstate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= S2;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            else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nextstate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= S0;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        S2: if (number)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nextstate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= S2;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            else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nextstate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= S3;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        S3: if (number)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nextstate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= S1;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            else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nextstate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 = S0;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        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default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: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nextstate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 = S0;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     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endcase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559738"/>
      </p:ext>
    </p:extLst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FCFE49-F7D8-9F40-A47B-CD8F660E719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B2D6FC9-57B4-41E5-A1DF-2299A8E09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sz="3600" dirty="0"/>
              <a:t>Implementing FSM Example 2: Output Logic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AE4205A-E6CA-4BA1-880E-42ED8D72884C}"/>
              </a:ext>
            </a:extLst>
          </p:cNvPr>
          <p:cNvSpPr txBox="1">
            <a:spLocks/>
          </p:cNvSpPr>
          <p:nvPr/>
        </p:nvSpPr>
        <p:spPr bwMode="auto">
          <a:xfrm>
            <a:off x="623887" y="1828800"/>
            <a:ext cx="7896225" cy="914400"/>
          </a:xfrm>
          <a:prstGeom prst="rect">
            <a:avLst/>
          </a:prstGeom>
          <a:solidFill>
            <a:srgbClr val="F6F5BD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812F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// output logic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 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assign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smile = (number &amp; state == S3);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30E24F72-F04E-4D3C-B309-DBA6A18D1464}"/>
              </a:ext>
            </a:extLst>
          </p:cNvPr>
          <p:cNvSpPr txBox="1">
            <a:spLocks/>
          </p:cNvSpPr>
          <p:nvPr/>
        </p:nvSpPr>
        <p:spPr bwMode="auto">
          <a:xfrm>
            <a:off x="600560" y="3352801"/>
            <a:ext cx="8610600" cy="2895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In this example, output depends on state and input</a:t>
            </a:r>
          </a:p>
          <a:p>
            <a:pPr marL="669925" marR="0" lvl="1" indent="-3254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Mealy type FSM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We used a simple combinational assignment</a:t>
            </a:r>
          </a:p>
        </p:txBody>
      </p:sp>
    </p:spTree>
    <p:extLst>
      <p:ext uri="{BB962C8B-B14F-4D97-AF65-F5344CB8AC3E}">
        <p14:creationId xmlns:p14="http://schemas.microsoft.com/office/powerpoint/2010/main" val="8959294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FCFE49-F7D8-9F40-A47B-CD8F660E719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B2D6FC9-57B4-41E5-A1DF-2299A8E09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Implementation of FSM Example 2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AE4205A-E6CA-4BA1-880E-42ED8D72884C}"/>
              </a:ext>
            </a:extLst>
          </p:cNvPr>
          <p:cNvSpPr txBox="1">
            <a:spLocks/>
          </p:cNvSpPr>
          <p:nvPr/>
        </p:nvSpPr>
        <p:spPr bwMode="auto">
          <a:xfrm>
            <a:off x="457201" y="1045157"/>
            <a:ext cx="3968622" cy="5327650"/>
          </a:xfrm>
          <a:prstGeom prst="rect">
            <a:avLst/>
          </a:prstGeom>
          <a:solidFill>
            <a:srgbClr val="F6F5BD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module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SmilingSnail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(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input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clk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                    input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reset,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                    input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number,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                    output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smile);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 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reg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 [1:0] state,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nextstate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 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parameter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S0 = 2'b00;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 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parameter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S1 = 2'b01;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 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parameter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S2 = 2'b10;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 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parameter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S3 = 2’b11;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B812F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// state register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  always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@ (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posedge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clk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,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posedge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reset)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    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if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(reset) state &lt;= S0;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    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else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state &lt;=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nextstate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;   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E15CB374-CA09-4881-B2DB-A625FED0B8E6}"/>
              </a:ext>
            </a:extLst>
          </p:cNvPr>
          <p:cNvSpPr txBox="1">
            <a:spLocks/>
          </p:cNvSpPr>
          <p:nvPr/>
        </p:nvSpPr>
        <p:spPr bwMode="auto">
          <a:xfrm>
            <a:off x="4692522" y="1045157"/>
            <a:ext cx="4070478" cy="5327650"/>
          </a:xfrm>
          <a:prstGeom prst="rect">
            <a:avLst/>
          </a:prstGeom>
          <a:solidFill>
            <a:srgbClr val="F6F5BD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always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@ (*)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B812F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// next state logic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    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case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(state)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        S0: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if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(number)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                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nextstate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= S1;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           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else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nextstate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= S0;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        S1: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if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(number)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                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nextstate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= S2;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           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else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nextstate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= S0;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        S2: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if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(number)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                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nextstate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= S2;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           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else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nextstate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= S3;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        S3: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if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(number)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                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nextstate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= S1;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           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else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nextstate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= S0;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       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default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: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nextstate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= S0;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    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endcase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B812F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// output logic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assign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smile = (number &amp; state==S3);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endmodule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462338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  <a:endParaRPr lang="de-CH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193723"/>
          </a:xfrm>
        </p:spPr>
        <p:txBody>
          <a:bodyPr/>
          <a:lstStyle/>
          <a:p>
            <a:r>
              <a:rPr lang="en-US" dirty="0"/>
              <a:t>Basics of defining </a:t>
            </a:r>
            <a:r>
              <a:rPr lang="en-US" dirty="0">
                <a:solidFill>
                  <a:srgbClr val="0432FF"/>
                </a:solidFill>
              </a:rPr>
              <a:t>sequential circuits </a:t>
            </a:r>
            <a:r>
              <a:rPr lang="en-US" dirty="0"/>
              <a:t>in Verilog</a:t>
            </a:r>
          </a:p>
          <a:p>
            <a:endParaRPr lang="en-US" sz="1800" dirty="0"/>
          </a:p>
          <a:p>
            <a:r>
              <a:rPr lang="en-US" dirty="0"/>
              <a:t>The </a:t>
            </a:r>
            <a:r>
              <a:rPr lang="en-US" dirty="0">
                <a:solidFill>
                  <a:srgbClr val="0432FF"/>
                </a:solidFill>
              </a:rPr>
              <a:t>always </a:t>
            </a:r>
            <a:r>
              <a:rPr lang="en-US" dirty="0"/>
              <a:t>statement</a:t>
            </a:r>
          </a:p>
          <a:p>
            <a:pPr lvl="1"/>
            <a:r>
              <a:rPr lang="en-US" dirty="0"/>
              <a:t>Needed for defining memorizing elements (</a:t>
            </a:r>
            <a:r>
              <a:rPr lang="en-US" dirty="0">
                <a:solidFill>
                  <a:srgbClr val="C00000"/>
                </a:solidFill>
              </a:rPr>
              <a:t>flip-flops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latches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Can also be used to define </a:t>
            </a:r>
            <a:r>
              <a:rPr lang="en-US" dirty="0">
                <a:solidFill>
                  <a:srgbClr val="C00000"/>
                </a:solidFill>
              </a:rPr>
              <a:t>combinational circuits</a:t>
            </a:r>
          </a:p>
          <a:p>
            <a:pPr lvl="1"/>
            <a:endParaRPr lang="en-US" sz="1800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0432FF"/>
                </a:solidFill>
              </a:rPr>
              <a:t>Blocking</a:t>
            </a:r>
            <a:r>
              <a:rPr lang="en-US" dirty="0"/>
              <a:t>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Non-blocking</a:t>
            </a:r>
            <a:r>
              <a:rPr lang="en-US" dirty="0"/>
              <a:t> statements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=</a:t>
            </a:r>
            <a:r>
              <a:rPr lang="en-US" dirty="0"/>
              <a:t> assigns the value </a:t>
            </a:r>
            <a:r>
              <a:rPr lang="en-US" dirty="0">
                <a:solidFill>
                  <a:srgbClr val="0432FF"/>
                </a:solidFill>
              </a:rPr>
              <a:t>immediately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&lt;=</a:t>
            </a:r>
            <a:r>
              <a:rPr lang="en-US" dirty="0"/>
              <a:t> assigns the value </a:t>
            </a:r>
            <a:r>
              <a:rPr lang="en-US" dirty="0">
                <a:solidFill>
                  <a:srgbClr val="00B050"/>
                </a:solidFill>
              </a:rPr>
              <a:t>at the end of the block</a:t>
            </a:r>
          </a:p>
          <a:p>
            <a:endParaRPr lang="en-US" sz="1800" dirty="0"/>
          </a:p>
          <a:p>
            <a:r>
              <a:rPr lang="en-US" dirty="0"/>
              <a:t>Writing FSMs</a:t>
            </a:r>
          </a:p>
          <a:p>
            <a:pPr lvl="1"/>
            <a:r>
              <a:rPr lang="en-US" dirty="0"/>
              <a:t>Next state logic</a:t>
            </a:r>
          </a:p>
          <a:p>
            <a:pPr lvl="1"/>
            <a:r>
              <a:rPr lang="en-US" dirty="0"/>
              <a:t>State assignment</a:t>
            </a:r>
          </a:p>
          <a:p>
            <a:pPr lvl="1"/>
            <a:r>
              <a:rPr lang="en-US" dirty="0"/>
              <a:t>Output logic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DDDAE91-A864-4A77-8575-06179752C5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265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541A-6E50-4E10-9A0D-0173EADF0A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Next Lecture: </a:t>
            </a:r>
            <a:br>
              <a:rPr lang="en-US" b="1" dirty="0"/>
            </a:br>
            <a:r>
              <a:rPr lang="en-US" b="1" dirty="0"/>
              <a:t>	</a:t>
            </a:r>
            <a:r>
              <a:rPr lang="en-US" dirty="0"/>
              <a:t>Timing and Verification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96F28-B373-4613-A3E5-37E376E1EE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EF67B4-941F-4736-A122-66E8AE1B4197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307086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8D6C0-8EF8-45C6-B076-53B71BBE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Bottom-Up Design 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B07EE-72D0-48E3-994C-244E951EC7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19D7DF-598B-483B-A6D0-8553CDFAE631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5A27B0B-C8CD-4110-8BD1-35BD365D6CE3}"/>
              </a:ext>
            </a:extLst>
          </p:cNvPr>
          <p:cNvSpPr txBox="1">
            <a:spLocks/>
          </p:cNvSpPr>
          <p:nvPr/>
        </p:nvSpPr>
        <p:spPr bwMode="auto">
          <a:xfrm>
            <a:off x="381000" y="1247775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-106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-106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-106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-106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</a:rPr>
              <a:t>We first identify the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ＭＳ Ｐゴシック" pitchFamily="-106" charset="-128"/>
              </a:rPr>
              <a:t>building blocks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</a:rPr>
              <a:t>that are available to us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itchFamily="-106" charset="-128"/>
              </a:rPr>
              <a:t>Build bigger modules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</a:rPr>
              <a:t>, using these building blocks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</a:rPr>
              <a:t>These modules are then used for higher-level modules until we build the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B812F"/>
                </a:solidFill>
                <a:effectLst/>
                <a:uLnTx/>
                <a:uFillTx/>
                <a:latin typeface="Tahoma"/>
                <a:ea typeface="ＭＳ Ｐゴシック" pitchFamily="-106" charset="-128"/>
              </a:rPr>
              <a:t>top-level module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</a:rPr>
              <a:t>in the design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itchFamily="-106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DD6891-0656-49F8-A1C4-CCEC588D05BF}"/>
              </a:ext>
            </a:extLst>
          </p:cNvPr>
          <p:cNvSpPr/>
          <p:nvPr/>
        </p:nvSpPr>
        <p:spPr>
          <a:xfrm>
            <a:off x="3516271" y="3124200"/>
            <a:ext cx="2057400" cy="60960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B812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Top-level Module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A74C683-0D13-435B-B9B3-5E134B06E81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198323" y="3733800"/>
            <a:ext cx="1565598" cy="393441"/>
          </a:xfrm>
          <a:prstGeom prst="straightConnector1">
            <a:avLst/>
          </a:prstGeom>
          <a:ln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E6BA0D1-6FE5-473E-842D-C6FAA7893680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4544971" y="3733800"/>
            <a:ext cx="0" cy="381000"/>
          </a:xfrm>
          <a:prstGeom prst="straightConnector1">
            <a:avLst/>
          </a:prstGeom>
          <a:ln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2FF762-CC23-496F-A235-EA5EBA065FF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326022" y="3733800"/>
            <a:ext cx="1565599" cy="393441"/>
          </a:xfrm>
          <a:prstGeom prst="straightConnector1">
            <a:avLst/>
          </a:prstGeom>
          <a:ln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785A9AB-11E8-45F0-8726-4E2A42C32076}"/>
              </a:ext>
            </a:extLst>
          </p:cNvPr>
          <p:cNvSpPr/>
          <p:nvPr/>
        </p:nvSpPr>
        <p:spPr>
          <a:xfrm>
            <a:off x="1398223" y="4127241"/>
            <a:ext cx="1600199" cy="60960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Sub-module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0F1A61-D535-4BF7-9D90-D73E03CBA4B8}"/>
              </a:ext>
            </a:extLst>
          </p:cNvPr>
          <p:cNvSpPr/>
          <p:nvPr/>
        </p:nvSpPr>
        <p:spPr>
          <a:xfrm>
            <a:off x="3744872" y="4133462"/>
            <a:ext cx="1600199" cy="60960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Sub-module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75D18D-18AF-4B5B-A35D-041523DCBCA6}"/>
              </a:ext>
            </a:extLst>
          </p:cNvPr>
          <p:cNvSpPr/>
          <p:nvPr/>
        </p:nvSpPr>
        <p:spPr>
          <a:xfrm>
            <a:off x="6091521" y="4127241"/>
            <a:ext cx="1600199" cy="60960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Sub-module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909AA4-E5F4-427C-A32F-A759482719E9}"/>
              </a:ext>
            </a:extLst>
          </p:cNvPr>
          <p:cNvSpPr txBox="1"/>
          <p:nvPr/>
        </p:nvSpPr>
        <p:spPr>
          <a:xfrm>
            <a:off x="925471" y="4495800"/>
            <a:ext cx="68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516CBB-715B-4DA9-BF5F-C042A0A84DBA}"/>
              </a:ext>
            </a:extLst>
          </p:cNvPr>
          <p:cNvSpPr txBox="1"/>
          <p:nvPr/>
        </p:nvSpPr>
        <p:spPr>
          <a:xfrm>
            <a:off x="5304251" y="4531567"/>
            <a:ext cx="68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00C0BB-DAD8-4B2C-A4F6-9D9508211293}"/>
              </a:ext>
            </a:extLst>
          </p:cNvPr>
          <p:cNvSpPr txBox="1"/>
          <p:nvPr/>
        </p:nvSpPr>
        <p:spPr>
          <a:xfrm>
            <a:off x="7158847" y="4531567"/>
            <a:ext cx="68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3F3C16-8ECA-4DDA-A47D-488467226CCF}"/>
              </a:ext>
            </a:extLst>
          </p:cNvPr>
          <p:cNvSpPr txBox="1"/>
          <p:nvPr/>
        </p:nvSpPr>
        <p:spPr>
          <a:xfrm>
            <a:off x="2685847" y="4503669"/>
            <a:ext cx="68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…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CD103ED-D4AA-4E67-AA10-89B80CEE8B1B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1154071" y="5080575"/>
            <a:ext cx="114300" cy="368559"/>
          </a:xfrm>
          <a:prstGeom prst="straightConnector1">
            <a:avLst/>
          </a:prstGeom>
          <a:ln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C257A21-8B2E-436C-B74A-85F15C11FCDB}"/>
              </a:ext>
            </a:extLst>
          </p:cNvPr>
          <p:cNvCxnSpPr>
            <a:cxnSpLocks/>
          </p:cNvCxnSpPr>
          <p:nvPr/>
        </p:nvCxnSpPr>
        <p:spPr>
          <a:xfrm flipH="1" flipV="1">
            <a:off x="3174564" y="5091404"/>
            <a:ext cx="381000" cy="357730"/>
          </a:xfrm>
          <a:prstGeom prst="straightConnector1">
            <a:avLst/>
          </a:prstGeom>
          <a:ln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D627B5-3817-4E3D-BCF7-1FF438DE3E33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5647151" y="5116342"/>
            <a:ext cx="0" cy="332792"/>
          </a:xfrm>
          <a:prstGeom prst="straightConnector1">
            <a:avLst/>
          </a:prstGeom>
          <a:ln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1668BA3-73E5-4395-BA36-5C3512E6E4F7}"/>
              </a:ext>
            </a:extLst>
          </p:cNvPr>
          <p:cNvCxnSpPr>
            <a:cxnSpLocks/>
          </p:cNvCxnSpPr>
          <p:nvPr/>
        </p:nvCxnSpPr>
        <p:spPr>
          <a:xfrm flipH="1" flipV="1">
            <a:off x="7591444" y="5056187"/>
            <a:ext cx="331212" cy="392948"/>
          </a:xfrm>
          <a:prstGeom prst="straightConnector1">
            <a:avLst/>
          </a:prstGeom>
          <a:ln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F53FFDC-8BB7-4547-9616-99462572EF2D}"/>
              </a:ext>
            </a:extLst>
          </p:cNvPr>
          <p:cNvSpPr/>
          <p:nvPr/>
        </p:nvSpPr>
        <p:spPr>
          <a:xfrm>
            <a:off x="685800" y="5488510"/>
            <a:ext cx="1280429" cy="60960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Leaf-cell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B41CC64-B38F-416D-8638-7B47ACDFFB54}"/>
              </a:ext>
            </a:extLst>
          </p:cNvPr>
          <p:cNvSpPr/>
          <p:nvPr/>
        </p:nvSpPr>
        <p:spPr>
          <a:xfrm>
            <a:off x="2853481" y="5486400"/>
            <a:ext cx="1280429" cy="60960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Leaf-cell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2B9C8F9-2112-49BA-BEFD-89743811FF71}"/>
              </a:ext>
            </a:extLst>
          </p:cNvPr>
          <p:cNvSpPr/>
          <p:nvPr/>
        </p:nvSpPr>
        <p:spPr>
          <a:xfrm>
            <a:off x="5021162" y="5486400"/>
            <a:ext cx="1280429" cy="60960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Leaf-cell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C3B3B5D-23F0-4AA7-9433-CA12DA484AE5}"/>
              </a:ext>
            </a:extLst>
          </p:cNvPr>
          <p:cNvSpPr/>
          <p:nvPr/>
        </p:nvSpPr>
        <p:spPr>
          <a:xfrm>
            <a:off x="7188842" y="5486400"/>
            <a:ext cx="1280429" cy="60960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Leaf-cell</a:t>
            </a:r>
          </a:p>
        </p:txBody>
      </p:sp>
    </p:spTree>
    <p:extLst>
      <p:ext uri="{BB962C8B-B14F-4D97-AF65-F5344CB8AC3E}">
        <p14:creationId xmlns:p14="http://schemas.microsoft.com/office/powerpoint/2010/main" val="29132209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21" grpId="0" animBg="1"/>
      <p:bldP spid="22" grpId="0" animBg="1"/>
      <p:bldP spid="23" grpId="0" animBg="1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Defining a Module in Verilog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>
                <a:solidFill>
                  <a:srgbClr val="00B050"/>
                </a:solidFill>
              </a:rPr>
              <a:t>module</a:t>
            </a:r>
            <a:r>
              <a:rPr lang="en-US"/>
              <a:t> is the main building block in Verilog</a:t>
            </a:r>
          </a:p>
          <a:p>
            <a:endParaRPr lang="en-US"/>
          </a:p>
          <a:p>
            <a:r>
              <a:rPr lang="en-US"/>
              <a:t>We first need to define:</a:t>
            </a:r>
          </a:p>
          <a:p>
            <a:pPr lvl="1"/>
            <a:r>
              <a:rPr lang="en-US">
                <a:solidFill>
                  <a:srgbClr val="0000FF"/>
                </a:solidFill>
              </a:rPr>
              <a:t>Name</a:t>
            </a:r>
            <a:r>
              <a:rPr lang="en-US"/>
              <a:t> of the module</a:t>
            </a:r>
          </a:p>
          <a:p>
            <a:pPr lvl="1"/>
            <a:r>
              <a:rPr lang="en-US">
                <a:solidFill>
                  <a:srgbClr val="0000FF"/>
                </a:solidFill>
              </a:rPr>
              <a:t>Directions</a:t>
            </a:r>
            <a:r>
              <a:rPr lang="en-US"/>
              <a:t> of its </a:t>
            </a:r>
            <a:r>
              <a:rPr lang="en-US">
                <a:solidFill>
                  <a:srgbClr val="0000FF"/>
                </a:solidFill>
              </a:rPr>
              <a:t>ports</a:t>
            </a:r>
            <a:r>
              <a:rPr lang="en-US"/>
              <a:t> (e.g., </a:t>
            </a:r>
            <a:r>
              <a:rPr lang="en-US">
                <a:solidFill>
                  <a:srgbClr val="C00000"/>
                </a:solidFill>
              </a:rPr>
              <a:t>input</a:t>
            </a:r>
            <a:r>
              <a:rPr lang="en-US"/>
              <a:t>, </a:t>
            </a:r>
            <a:r>
              <a:rPr lang="en-US">
                <a:solidFill>
                  <a:srgbClr val="C00000"/>
                </a:solidFill>
              </a:rPr>
              <a:t>output</a:t>
            </a:r>
            <a:r>
              <a:rPr lang="en-US"/>
              <a:t>)</a:t>
            </a:r>
          </a:p>
          <a:p>
            <a:pPr lvl="1"/>
            <a:r>
              <a:rPr lang="en-US">
                <a:solidFill>
                  <a:srgbClr val="0000FF"/>
                </a:solidFill>
              </a:rPr>
              <a:t>Names</a:t>
            </a:r>
            <a:r>
              <a:rPr lang="en-US"/>
              <a:t> of its </a:t>
            </a:r>
            <a:r>
              <a:rPr lang="en-US">
                <a:solidFill>
                  <a:srgbClr val="0000FF"/>
                </a:solidFill>
              </a:rPr>
              <a:t>ports</a:t>
            </a:r>
          </a:p>
          <a:p>
            <a:r>
              <a:rPr lang="en-US"/>
              <a:t>Then:</a:t>
            </a:r>
          </a:p>
          <a:p>
            <a:pPr lvl="1"/>
            <a:r>
              <a:rPr lang="en-US"/>
              <a:t>Describe the </a:t>
            </a:r>
            <a:r>
              <a:rPr lang="en-US">
                <a:solidFill>
                  <a:srgbClr val="0000FF"/>
                </a:solidFill>
              </a:rPr>
              <a:t>functionality</a:t>
            </a:r>
            <a:r>
              <a:rPr lang="en-US"/>
              <a:t> of the module</a:t>
            </a:r>
          </a:p>
        </p:txBody>
      </p:sp>
      <p:graphicFrame>
        <p:nvGraphicFramePr>
          <p:cNvPr id="31750" name="Object 2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981200" y="4591050"/>
          <a:ext cx="5191125" cy="158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92" name="VISIO" r:id="rId4" imgW="1287780" imgH="490728" progId="Visio.Drawing.6">
                  <p:embed/>
                </p:oleObj>
              </mc:Choice>
              <mc:Fallback>
                <p:oleObj name="VISIO" r:id="rId4" imgW="1287780" imgH="490728" progId="Visio.Drawing.6">
                  <p:embed/>
                  <p:pic>
                    <p:nvPicPr>
                      <p:cNvPr id="317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4591050"/>
                        <a:ext cx="5191125" cy="158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50692DB-9A47-4792-B84F-66DED1099FF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946900" y="6373813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852F37-0DB9-4B5B-ACE3-9C9B1F266E8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448DE9B-8141-4B0C-836A-9693C15C17FD}"/>
              </a:ext>
            </a:extLst>
          </p:cNvPr>
          <p:cNvCxnSpPr>
            <a:cxnSpLocks/>
          </p:cNvCxnSpPr>
          <p:nvPr/>
        </p:nvCxnSpPr>
        <p:spPr>
          <a:xfrm>
            <a:off x="2667000" y="5019040"/>
            <a:ext cx="533400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0BB23E-2C07-4F52-919B-8408761F777F}"/>
              </a:ext>
            </a:extLst>
          </p:cNvPr>
          <p:cNvCxnSpPr>
            <a:cxnSpLocks/>
          </p:cNvCxnSpPr>
          <p:nvPr/>
        </p:nvCxnSpPr>
        <p:spPr>
          <a:xfrm>
            <a:off x="2667000" y="5381625"/>
            <a:ext cx="533400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C39E29A-FC4C-4147-AF7B-FE598AA76AA1}"/>
              </a:ext>
            </a:extLst>
          </p:cNvPr>
          <p:cNvCxnSpPr>
            <a:cxnSpLocks/>
          </p:cNvCxnSpPr>
          <p:nvPr/>
        </p:nvCxnSpPr>
        <p:spPr>
          <a:xfrm>
            <a:off x="2674620" y="5755640"/>
            <a:ext cx="533400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79E893C-70B1-4A0B-BE33-EE1276F3EBB9}"/>
              </a:ext>
            </a:extLst>
          </p:cNvPr>
          <p:cNvCxnSpPr>
            <a:cxnSpLocks/>
          </p:cNvCxnSpPr>
          <p:nvPr/>
        </p:nvCxnSpPr>
        <p:spPr>
          <a:xfrm>
            <a:off x="6019800" y="5386705"/>
            <a:ext cx="533400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39DDC7A-4544-42E8-9B31-FC9E103EC85A}"/>
              </a:ext>
            </a:extLst>
          </p:cNvPr>
          <p:cNvSpPr txBox="1"/>
          <p:nvPr/>
        </p:nvSpPr>
        <p:spPr>
          <a:xfrm>
            <a:off x="2205037" y="598416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inputs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838B62-5D0D-4C95-B3EC-CD920954BADD}"/>
              </a:ext>
            </a:extLst>
          </p:cNvPr>
          <p:cNvSpPr txBox="1"/>
          <p:nvPr/>
        </p:nvSpPr>
        <p:spPr>
          <a:xfrm>
            <a:off x="5872163" y="598416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output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94E186-6A92-472C-BB05-34BE4A882630}"/>
              </a:ext>
            </a:extLst>
          </p:cNvPr>
          <p:cNvSpPr/>
          <p:nvPr/>
        </p:nvSpPr>
        <p:spPr>
          <a:xfrm>
            <a:off x="2659380" y="4887992"/>
            <a:ext cx="533400" cy="1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7C072C-EE48-4F05-8189-AA57B05B92B8}"/>
              </a:ext>
            </a:extLst>
          </p:cNvPr>
          <p:cNvSpPr/>
          <p:nvPr/>
        </p:nvSpPr>
        <p:spPr>
          <a:xfrm>
            <a:off x="6553200" y="4887992"/>
            <a:ext cx="533400" cy="1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079284-5F38-4AAF-B32C-E51529F8D408}"/>
              </a:ext>
            </a:extLst>
          </p:cNvPr>
          <p:cNvSpPr/>
          <p:nvPr/>
        </p:nvSpPr>
        <p:spPr>
          <a:xfrm>
            <a:off x="2087880" y="4887992"/>
            <a:ext cx="533400" cy="1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4074A9-9D18-413B-873D-C1401835AFDD}"/>
              </a:ext>
            </a:extLst>
          </p:cNvPr>
          <p:cNvSpPr/>
          <p:nvPr/>
        </p:nvSpPr>
        <p:spPr>
          <a:xfrm>
            <a:off x="6019800" y="4887992"/>
            <a:ext cx="533400" cy="1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9DC19DA-2E55-4B9B-AF97-87445CCD4F4C}"/>
              </a:ext>
            </a:extLst>
          </p:cNvPr>
          <p:cNvSpPr/>
          <p:nvPr/>
        </p:nvSpPr>
        <p:spPr>
          <a:xfrm>
            <a:off x="3583623" y="4848225"/>
            <a:ext cx="1981200" cy="1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354E56-D5FD-422D-84DF-848CD72CD5D2}"/>
              </a:ext>
            </a:extLst>
          </p:cNvPr>
          <p:cNvSpPr/>
          <p:nvPr/>
        </p:nvSpPr>
        <p:spPr>
          <a:xfrm>
            <a:off x="3618792" y="4886325"/>
            <a:ext cx="1981200" cy="1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24449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7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7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7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7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7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7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/>
      <p:bldP spid="7" grpId="0" animBg="1"/>
      <p:bldP spid="21" grpId="0" animBg="1"/>
      <p:bldP spid="22" grpId="0" animBg="1"/>
      <p:bldP spid="23" grpId="0" animBg="1"/>
      <p:bldP spid="24" grpId="0" animBg="1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Implementing a Module in Verilog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976437" y="1243048"/>
          <a:ext cx="5191125" cy="158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816" name="Visio" r:id="rId4" imgW="1287780" imgH="490728" progId="Visio.Drawing.11">
                  <p:embed/>
                </p:oleObj>
              </mc:Choice>
              <mc:Fallback>
                <p:oleObj name="Visio" r:id="rId4" imgW="1287780" imgH="490728" progId="Visio.Drawing.11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6437" y="1243048"/>
                        <a:ext cx="5191125" cy="158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28B11207-E3A1-47BF-BCB7-45651F03044C}"/>
              </a:ext>
            </a:extLst>
          </p:cNvPr>
          <p:cNvSpPr>
            <a:spLocks noGrp="1"/>
          </p:cNvSpPr>
          <p:nvPr/>
        </p:nvSpPr>
        <p:spPr bwMode="auto">
          <a:xfrm>
            <a:off x="626356" y="3733800"/>
            <a:ext cx="6667500" cy="2524124"/>
          </a:xfrm>
          <a:prstGeom prst="rect">
            <a:avLst/>
          </a:prstGeom>
          <a:solidFill>
            <a:srgbClr val="F6F5BD"/>
          </a:solidFill>
          <a:ln w="9525">
            <a:solidFill>
              <a:schemeClr val="accent4">
                <a:lumMod val="2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60000"/>
              <a:buFont typeface="Wingdings 2" pitchFamily="18" charset="2"/>
              <a:buNone/>
              <a:defRPr sz="1600" b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457200" indent="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11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module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example (a, b, c, y);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	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input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a;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	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input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b;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	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input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c;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	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output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y;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here comes the circuit description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endmodule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de-CH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2398A411-5068-4416-AE6F-A20F4E25EF1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946900" y="6373813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852F37-0DB9-4B5B-ACE3-9C9B1F266E8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E4AC8878-3AEC-49BF-BC2E-CFED53DF5410}"/>
              </a:ext>
            </a:extLst>
          </p:cNvPr>
          <p:cNvSpPr/>
          <p:nvPr/>
        </p:nvSpPr>
        <p:spPr>
          <a:xfrm flipH="1" flipV="1">
            <a:off x="7293855" y="3779836"/>
            <a:ext cx="419100" cy="949326"/>
          </a:xfrm>
          <a:prstGeom prst="line">
            <a:avLst/>
          </a:prstGeom>
          <a:ln w="57150">
            <a:solidFill>
              <a:srgbClr val="C00000"/>
            </a:solidFill>
            <a:tailEnd type="stealth"/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A3B85B2F-7F56-4F4A-AA00-3C68D460C2FF}"/>
              </a:ext>
            </a:extLst>
          </p:cNvPr>
          <p:cNvSpPr/>
          <p:nvPr/>
        </p:nvSpPr>
        <p:spPr>
          <a:xfrm flipH="1">
            <a:off x="7341480" y="5262561"/>
            <a:ext cx="438358" cy="949326"/>
          </a:xfrm>
          <a:prstGeom prst="line">
            <a:avLst/>
          </a:prstGeom>
          <a:ln w="57150">
            <a:solidFill>
              <a:srgbClr val="C00000"/>
            </a:solidFill>
            <a:tailEnd type="stealth"/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" name="Line">
            <a:extLst>
              <a:ext uri="{FF2B5EF4-FFF2-40B4-BE49-F238E27FC236}">
                <a16:creationId xmlns:a16="http://schemas.microsoft.com/office/drawing/2014/main" id="{F4A41BD0-FE12-4672-A442-0CCA6A5406F9}"/>
              </a:ext>
            </a:extLst>
          </p:cNvPr>
          <p:cNvSpPr/>
          <p:nvPr/>
        </p:nvSpPr>
        <p:spPr>
          <a:xfrm flipV="1">
            <a:off x="3369555" y="3605494"/>
            <a:ext cx="1779588" cy="174341"/>
          </a:xfrm>
          <a:prstGeom prst="line">
            <a:avLst/>
          </a:prstGeom>
          <a:ln w="57150">
            <a:solidFill>
              <a:srgbClr val="C00000"/>
            </a:solidFill>
            <a:headEnd type="triangl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module ports (inputs and outputs)">
            <a:extLst>
              <a:ext uri="{FF2B5EF4-FFF2-40B4-BE49-F238E27FC236}">
                <a16:creationId xmlns:a16="http://schemas.microsoft.com/office/drawing/2014/main" id="{FF60EB4C-F899-4292-BAF2-F4E86AB3A983}"/>
              </a:ext>
            </a:extLst>
          </p:cNvPr>
          <p:cNvSpPr txBox="1"/>
          <p:nvPr/>
        </p:nvSpPr>
        <p:spPr>
          <a:xfrm>
            <a:off x="4655266" y="3135120"/>
            <a:ext cx="2400301" cy="482601"/>
          </a:xfrm>
          <a:prstGeom prst="rect">
            <a:avLst/>
          </a:prstGeom>
          <a:solidFill>
            <a:srgbClr val="EBEBEB"/>
          </a:solidFill>
          <a:ln w="12700">
            <a:solidFill>
              <a:srgbClr val="000000"/>
            </a:solidFill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700" tIns="12700" rIns="12700" bIns="12700" anchor="ctr">
            <a:spAutoFit/>
          </a:bodyPr>
          <a:lstStyle>
            <a:lvl1pPr marL="39686" marR="39686" algn="ctr" defTabSz="914400">
              <a:lnSpc>
                <a:spcPct val="90000"/>
              </a:lnSpc>
              <a:buClr>
                <a:srgbClr val="062B6B"/>
              </a:buClr>
              <a:buFont typeface="Arial"/>
              <a:defRPr sz="16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P</a:t>
            </a:r>
            <a:r>
              <a:rPr kumimoji="0" sz="16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ort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list</a:t>
            </a:r>
            <a:r>
              <a:rPr kumimoji="0" sz="16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Arial"/>
              <a:cs typeface="Arial"/>
              <a:sym typeface="Arial"/>
            </a:endParaRPr>
          </a:p>
          <a:p>
            <a:pPr marL="39686" marR="39686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/>
            </a:pPr>
            <a:r>
              <a:rPr kumimoji="0" sz="16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(inputs and outputs)</a:t>
            </a:r>
          </a:p>
        </p:txBody>
      </p:sp>
      <p:sp>
        <p:nvSpPr>
          <p:cNvPr id="17" name="Line">
            <a:extLst>
              <a:ext uri="{FF2B5EF4-FFF2-40B4-BE49-F238E27FC236}">
                <a16:creationId xmlns:a16="http://schemas.microsoft.com/office/drawing/2014/main" id="{A005BDDF-22ED-4C83-8C53-E108C478B617}"/>
              </a:ext>
            </a:extLst>
          </p:cNvPr>
          <p:cNvSpPr/>
          <p:nvPr/>
        </p:nvSpPr>
        <p:spPr>
          <a:xfrm>
            <a:off x="2628039" y="4419603"/>
            <a:ext cx="2664133" cy="332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992" extrusionOk="0">
                <a:moveTo>
                  <a:pt x="21600" y="0"/>
                </a:moveTo>
                <a:cubicBezTo>
                  <a:pt x="21600" y="0"/>
                  <a:pt x="15902" y="21600"/>
                  <a:pt x="8391" y="19896"/>
                </a:cubicBezTo>
                <a:cubicBezTo>
                  <a:pt x="881" y="18193"/>
                  <a:pt x="0" y="4893"/>
                  <a:pt x="0" y="4893"/>
                </a:cubicBezTo>
              </a:path>
            </a:pathLst>
          </a:custGeom>
          <a:ln w="57150">
            <a:solidFill>
              <a:srgbClr val="C00000"/>
            </a:solidFill>
            <a:tailEnd type="stealth"/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ports have a declared type">
            <a:extLst>
              <a:ext uri="{FF2B5EF4-FFF2-40B4-BE49-F238E27FC236}">
                <a16:creationId xmlns:a16="http://schemas.microsoft.com/office/drawing/2014/main" id="{BB9BDAA5-B5BF-45BF-A768-95105E71B7C2}"/>
              </a:ext>
            </a:extLst>
          </p:cNvPr>
          <p:cNvSpPr txBox="1"/>
          <p:nvPr/>
        </p:nvSpPr>
        <p:spPr>
          <a:xfrm>
            <a:off x="4842492" y="3905184"/>
            <a:ext cx="1790701" cy="482601"/>
          </a:xfrm>
          <a:prstGeom prst="rect">
            <a:avLst/>
          </a:prstGeom>
          <a:solidFill>
            <a:srgbClr val="EBEBEB"/>
          </a:solidFill>
          <a:ln w="12700">
            <a:solidFill>
              <a:srgbClr val="000000"/>
            </a:solidFill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700" tIns="12700" rIns="12700" bIns="12700" anchor="ctr">
            <a:spAutoFit/>
          </a:bodyPr>
          <a:lstStyle>
            <a:lvl1pPr marL="39686" marR="39686" algn="ctr" defTabSz="914400">
              <a:lnSpc>
                <a:spcPct val="90000"/>
              </a:lnSpc>
              <a:buClr>
                <a:srgbClr val="062B6B"/>
              </a:buClr>
              <a:buFont typeface="Arial"/>
              <a:defRPr sz="16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/>
            </a:pPr>
            <a:r>
              <a:rPr kumimoji="0" sz="16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ports have a declared type</a:t>
            </a:r>
          </a:p>
        </p:txBody>
      </p:sp>
      <p:sp>
        <p:nvSpPr>
          <p:cNvPr id="19" name="a module definition">
            <a:extLst>
              <a:ext uri="{FF2B5EF4-FFF2-40B4-BE49-F238E27FC236}">
                <a16:creationId xmlns:a16="http://schemas.microsoft.com/office/drawing/2014/main" id="{2802236D-4BD6-4E36-930D-E0E5B925A406}"/>
              </a:ext>
            </a:extLst>
          </p:cNvPr>
          <p:cNvSpPr txBox="1"/>
          <p:nvPr/>
        </p:nvSpPr>
        <p:spPr>
          <a:xfrm>
            <a:off x="7520472" y="4754561"/>
            <a:ext cx="1295401" cy="482601"/>
          </a:xfrm>
          <a:prstGeom prst="rect">
            <a:avLst/>
          </a:prstGeom>
          <a:solidFill>
            <a:srgbClr val="EBEBEB"/>
          </a:solidFill>
          <a:ln w="12700">
            <a:solidFill>
              <a:srgbClr val="000000"/>
            </a:solidFill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700" tIns="12700" rIns="12700" bIns="12700" anchor="ctr">
            <a:spAutoFit/>
          </a:bodyPr>
          <a:lstStyle>
            <a:lvl1pPr marL="39686" marR="39686" algn="ctr" defTabSz="914400">
              <a:lnSpc>
                <a:spcPct val="90000"/>
              </a:lnSpc>
              <a:buClr>
                <a:srgbClr val="062B6B"/>
              </a:buClr>
              <a:buFont typeface="Arial"/>
              <a:defRPr sz="16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/>
            </a:pPr>
            <a:r>
              <a:rPr kumimoji="0" sz="16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a module definition</a:t>
            </a: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8DE1224E-BD46-4AF9-9C7B-6DA448100492}"/>
              </a:ext>
            </a:extLst>
          </p:cNvPr>
          <p:cNvSpPr/>
          <p:nvPr/>
        </p:nvSpPr>
        <p:spPr>
          <a:xfrm flipH="1">
            <a:off x="1961858" y="3431157"/>
            <a:ext cx="798097" cy="348679"/>
          </a:xfrm>
          <a:prstGeom prst="line">
            <a:avLst/>
          </a:prstGeom>
          <a:ln w="57150">
            <a:solidFill>
              <a:srgbClr val="C00000"/>
            </a:solidFill>
            <a:tailEnd type="stealth"/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name of module">
            <a:extLst>
              <a:ext uri="{FF2B5EF4-FFF2-40B4-BE49-F238E27FC236}">
                <a16:creationId xmlns:a16="http://schemas.microsoft.com/office/drawing/2014/main" id="{369AEC1D-A89B-44DA-80E2-ACF638A3F011}"/>
              </a:ext>
            </a:extLst>
          </p:cNvPr>
          <p:cNvSpPr txBox="1"/>
          <p:nvPr/>
        </p:nvSpPr>
        <p:spPr>
          <a:xfrm>
            <a:off x="2759955" y="3116263"/>
            <a:ext cx="1193801" cy="482601"/>
          </a:xfrm>
          <a:prstGeom prst="rect">
            <a:avLst/>
          </a:prstGeom>
          <a:solidFill>
            <a:srgbClr val="EBEBEB"/>
          </a:solidFill>
          <a:ln w="12700">
            <a:solidFill>
              <a:srgbClr val="000000"/>
            </a:solidFill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700" tIns="12700" rIns="12700" bIns="12700" anchor="ctr">
            <a:spAutoFit/>
          </a:bodyPr>
          <a:lstStyle>
            <a:lvl1pPr marL="39686" marR="39686" algn="ctr" defTabSz="914400">
              <a:lnSpc>
                <a:spcPct val="90000"/>
              </a:lnSpc>
              <a:buClr>
                <a:srgbClr val="062B6B"/>
              </a:buClr>
              <a:buFont typeface="Arial"/>
              <a:defRPr sz="16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/>
            </a:pPr>
            <a:r>
              <a:rPr kumimoji="0" sz="16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name of module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95C91C-30FA-48EC-87DC-DA7908DA8E0B}"/>
              </a:ext>
            </a:extLst>
          </p:cNvPr>
          <p:cNvSpPr/>
          <p:nvPr/>
        </p:nvSpPr>
        <p:spPr>
          <a:xfrm>
            <a:off x="3848099" y="1580906"/>
            <a:ext cx="1447800" cy="88423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6406433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7" grpId="0" animBg="1"/>
      <p:bldP spid="11" grpId="0" animBg="1"/>
      <p:bldP spid="14" grpId="0" animBg="1"/>
      <p:bldP spid="17" grpId="0" animBg="1"/>
      <p:bldP spid="18" grpId="0" animBg="1"/>
      <p:bldP spid="19" grpId="0" animBg="1"/>
      <p:bldP spid="10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9666A-1428-46AB-ACF6-50D191660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  <a:p>
            <a:endParaRPr lang="en-US" b="1">
              <a:solidFill>
                <a:srgbClr val="C00000"/>
              </a:solidFill>
            </a:endParaRPr>
          </a:p>
          <a:p>
            <a:r>
              <a:rPr lang="en-US" b="1">
                <a:solidFill>
                  <a:srgbClr val="C00000"/>
                </a:solidFill>
              </a:rPr>
              <a:t>The following two codes are functionally identical</a:t>
            </a:r>
            <a:endParaRPr lang="de-CH" b="1">
              <a:solidFill>
                <a:srgbClr val="C00000"/>
              </a:solidFill>
            </a:endParaRPr>
          </a:p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Question of Style</a:t>
            </a:r>
            <a:endParaRPr lang="de-CH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2047B04-A05A-4DD6-8F59-1B39E85DECEC}"/>
              </a:ext>
            </a:extLst>
          </p:cNvPr>
          <p:cNvSpPr>
            <a:spLocks noGrp="1"/>
          </p:cNvSpPr>
          <p:nvPr/>
        </p:nvSpPr>
        <p:spPr bwMode="auto">
          <a:xfrm>
            <a:off x="533400" y="3048000"/>
            <a:ext cx="3870325" cy="1828801"/>
          </a:xfrm>
          <a:prstGeom prst="rect">
            <a:avLst/>
          </a:prstGeom>
          <a:solidFill>
            <a:srgbClr val="F6F5BD"/>
          </a:solidFill>
          <a:ln w="9525">
            <a:solidFill>
              <a:schemeClr val="accent4">
                <a:lumMod val="2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60000"/>
              <a:buFont typeface="Wingdings 2" pitchFamily="18" charset="2"/>
              <a:buNone/>
              <a:defRPr sz="1600" b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457200" indent="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11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module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test ( a, b, y 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	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input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a;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	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input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b;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	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output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y;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endmodule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de-CH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55436BB8-ED3D-4EF8-89D9-FDABEAB7E6F3}"/>
              </a:ext>
            </a:extLst>
          </p:cNvPr>
          <p:cNvSpPr>
            <a:spLocks noGrp="1"/>
          </p:cNvSpPr>
          <p:nvPr/>
        </p:nvSpPr>
        <p:spPr bwMode="auto">
          <a:xfrm>
            <a:off x="4708525" y="3048000"/>
            <a:ext cx="3870325" cy="1828801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accent4">
                <a:lumMod val="2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60000"/>
              <a:buFont typeface="Wingdings 2" pitchFamily="18" charset="2"/>
              <a:buNone/>
              <a:defRPr sz="1600" b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457200" indent="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11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module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test (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input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a,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        input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b,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       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output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y 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endmodule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8638128A-B43F-4093-9BB8-B768B1D19C0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946900" y="6373813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852F37-0DB9-4B5B-ACE3-9C9B1F266E8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5A91F1-39E9-4DA9-8CE9-C2EF2FE208C9}"/>
              </a:ext>
            </a:extLst>
          </p:cNvPr>
          <p:cNvSpPr txBox="1"/>
          <p:nvPr/>
        </p:nvSpPr>
        <p:spPr>
          <a:xfrm>
            <a:off x="4572000" y="4941758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port name and direction declaration can be combined</a:t>
            </a:r>
          </a:p>
        </p:txBody>
      </p:sp>
    </p:spTree>
    <p:extLst>
      <p:ext uri="{BB962C8B-B14F-4D97-AF65-F5344CB8AC3E}">
        <p14:creationId xmlns:p14="http://schemas.microsoft.com/office/powerpoint/2010/main" val="2663290488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What If We Have Multi-bit Input/Output?</a:t>
            </a:r>
            <a:endParaRPr lang="de-CH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C9701-CFCE-4C7D-BDB2-36299304F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935" y="1061520"/>
            <a:ext cx="8763000" cy="5153025"/>
          </a:xfrm>
        </p:spPr>
        <p:txBody>
          <a:bodyPr/>
          <a:lstStyle/>
          <a:p>
            <a:r>
              <a:rPr lang="en-US" b="1"/>
              <a:t>You can also define multi-bit </a:t>
            </a:r>
            <a:r>
              <a:rPr lang="en-US" b="1" err="1"/>
              <a:t>Input/Output</a:t>
            </a:r>
            <a:r>
              <a:rPr lang="en-US" b="1"/>
              <a:t> (Bus) </a:t>
            </a:r>
          </a:p>
          <a:p>
            <a:pPr lvl="1"/>
            <a:r>
              <a:rPr lang="en-US"/>
              <a:t>[</a:t>
            </a:r>
            <a:r>
              <a:rPr lang="en-US" err="1"/>
              <a:t>range_end</a:t>
            </a:r>
            <a:r>
              <a:rPr lang="en-US"/>
              <a:t> : </a:t>
            </a:r>
            <a:r>
              <a:rPr lang="en-US" err="1"/>
              <a:t>range_start</a:t>
            </a:r>
            <a:r>
              <a:rPr lang="en-US"/>
              <a:t>]</a:t>
            </a:r>
          </a:p>
          <a:p>
            <a:pPr lvl="1"/>
            <a:r>
              <a:rPr lang="en-US" b="1">
                <a:solidFill>
                  <a:srgbClr val="0000FF"/>
                </a:solidFill>
              </a:rPr>
              <a:t>Number of bits:</a:t>
            </a:r>
            <a:r>
              <a:rPr lang="en-US"/>
              <a:t> </a:t>
            </a:r>
            <a:r>
              <a:rPr lang="en-US" err="1"/>
              <a:t>range_end</a:t>
            </a:r>
            <a:r>
              <a:rPr lang="en-US"/>
              <a:t> – </a:t>
            </a:r>
            <a:r>
              <a:rPr lang="en-US" err="1"/>
              <a:t>range_start</a:t>
            </a:r>
            <a:r>
              <a:rPr lang="en-US"/>
              <a:t> + 1</a:t>
            </a:r>
          </a:p>
          <a:p>
            <a:r>
              <a:rPr lang="en-US" b="1"/>
              <a:t>Example</a:t>
            </a:r>
            <a:r>
              <a:rPr lang="en-US"/>
              <a:t>: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 sz="1600"/>
          </a:p>
          <a:p>
            <a:r>
              <a:rPr lang="en-US" b="1">
                <a:solidFill>
                  <a:srgbClr val="C00000"/>
                </a:solidFill>
              </a:rPr>
              <a:t>a</a:t>
            </a:r>
            <a:r>
              <a:rPr lang="en-US"/>
              <a:t> represents a 32-bit value, so we prefer to define it as: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[31:0] a</a:t>
            </a:r>
          </a:p>
          <a:p>
            <a:r>
              <a:rPr lang="en-US"/>
              <a:t>It is preferred over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[0:31] a</a:t>
            </a:r>
            <a:r>
              <a:rPr lang="en-US" sz="2000"/>
              <a:t> </a:t>
            </a:r>
            <a:r>
              <a:rPr lang="en-US"/>
              <a:t>which resembles </a:t>
            </a:r>
            <a:r>
              <a:rPr lang="en-US" i="1"/>
              <a:t>array </a:t>
            </a:r>
            <a:r>
              <a:rPr lang="en-US"/>
              <a:t>definition</a:t>
            </a:r>
          </a:p>
          <a:p>
            <a:r>
              <a:rPr lang="en-US"/>
              <a:t>It is good practice to </a:t>
            </a:r>
            <a:r>
              <a:rPr lang="en-US">
                <a:solidFill>
                  <a:srgbClr val="00B050"/>
                </a:solidFill>
              </a:rPr>
              <a:t>be consistent </a:t>
            </a:r>
            <a:r>
              <a:rPr lang="en-US"/>
              <a:t>with the representation of multi-bit signals, i.e., always [31:0] or always [0:31]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ADB45F76-C69B-4746-93AD-62B54422864A}"/>
              </a:ext>
            </a:extLst>
          </p:cNvPr>
          <p:cNvSpPr>
            <a:spLocks noGrp="1"/>
          </p:cNvSpPr>
          <p:nvPr/>
        </p:nvSpPr>
        <p:spPr bwMode="auto">
          <a:xfrm>
            <a:off x="623887" y="2895601"/>
            <a:ext cx="7896225" cy="1447799"/>
          </a:xfrm>
          <a:prstGeom prst="rect">
            <a:avLst/>
          </a:prstGeom>
          <a:solidFill>
            <a:srgbClr val="F6F5BD"/>
          </a:solidFill>
          <a:ln w="9525">
            <a:solidFill>
              <a:schemeClr val="accent4">
                <a:lumMod val="2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60000"/>
              <a:buFont typeface="Wingdings 2" pitchFamily="18" charset="2"/>
              <a:buNone/>
              <a:defRPr sz="1600" b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457200" indent="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11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input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[31:0] a;  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a[31], a[30] .. a[0]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output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[15:8] b1; 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b1[15], b1[14] .. b1[8]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output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[7:0]  b2; 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b2[7], b2[6] .. b2[0]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input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   c;  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single signal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5CC11DB-1276-48BA-B8B6-1D49427D53A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946900" y="6373813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852F37-0DB9-4B5B-ACE3-9C9B1F266E8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16641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Manipulating Bits	</a:t>
            </a:r>
          </a:p>
        </p:txBody>
      </p:sp>
      <p:sp>
        <p:nvSpPr>
          <p:cNvPr id="6" name="Content Placeholder 11">
            <a:extLst>
              <a:ext uri="{FF2B5EF4-FFF2-40B4-BE49-F238E27FC236}">
                <a16:creationId xmlns:a16="http://schemas.microsoft.com/office/drawing/2014/main" id="{E4673315-74B2-405B-8210-8A21DDD84056}"/>
              </a:ext>
            </a:extLst>
          </p:cNvPr>
          <p:cNvSpPr>
            <a:spLocks noGrp="1"/>
          </p:cNvSpPr>
          <p:nvPr/>
        </p:nvSpPr>
        <p:spPr bwMode="auto">
          <a:xfrm>
            <a:off x="623887" y="2743200"/>
            <a:ext cx="7896225" cy="3362325"/>
          </a:xfrm>
          <a:prstGeom prst="rect">
            <a:avLst/>
          </a:prstGeom>
          <a:solidFill>
            <a:srgbClr val="F6F5BD"/>
          </a:solidFill>
          <a:ln w="9525">
            <a:solidFill>
              <a:schemeClr val="accent4">
                <a:lumMod val="2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60000"/>
              <a:buFont typeface="Wingdings 2" pitchFamily="18" charset="2"/>
              <a:buNone/>
              <a:defRPr sz="1600" b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457200" indent="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11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You can assign partial buses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wire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[15:0]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longbus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wire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[7:0]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shortbus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assign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shortbus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=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longbus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[12:5];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110000"/>
              <a:buFont typeface="Wingdings" pitchFamily="2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Concatenating is by {}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assign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y = {a[2],a[1],a[0],a[0]};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110000"/>
              <a:buFont typeface="Wingdings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panose="020B0600070205080204" pitchFamily="34" charset="-128"/>
                <a:cs typeface="+mn-cs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Possible to define multiple copies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assign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x = {a[0], a[0], a[0], a[0]}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assign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y = { 4{a[0]} }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CE58C96-5D4C-4FF7-8CEC-6C1D525F762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946900" y="6373813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852F37-0DB9-4B5B-ACE3-9C9B1F266E8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D3B27E7-B96D-41FA-9E98-69A4580FE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935" y="1061520"/>
            <a:ext cx="8763000" cy="5153025"/>
          </a:xfrm>
        </p:spPr>
        <p:txBody>
          <a:bodyPr/>
          <a:lstStyle/>
          <a:p>
            <a:r>
              <a:rPr lang="en-US"/>
              <a:t>Bit Slicing</a:t>
            </a:r>
          </a:p>
          <a:p>
            <a:r>
              <a:rPr lang="en-US"/>
              <a:t>Concatenation</a:t>
            </a:r>
          </a:p>
          <a:p>
            <a:r>
              <a:rPr lang="en-US"/>
              <a:t>Duplication</a:t>
            </a:r>
          </a:p>
        </p:txBody>
      </p:sp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A872E360-87E8-4B80-84AB-F5E1933D52F9}"/>
              </a:ext>
            </a:extLst>
          </p:cNvPr>
          <p:cNvSpPr>
            <a:spLocks noGrp="1"/>
          </p:cNvSpPr>
          <p:nvPr/>
        </p:nvSpPr>
        <p:spPr bwMode="auto">
          <a:xfrm>
            <a:off x="685800" y="2794802"/>
            <a:ext cx="7543800" cy="1167598"/>
          </a:xfrm>
          <a:prstGeom prst="rect">
            <a:avLst/>
          </a:prstGeom>
          <a:solidFill>
            <a:srgbClr val="F6F5BD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60000"/>
              <a:buFont typeface="Wingdings 2" pitchFamily="18" charset="2"/>
              <a:buNone/>
              <a:defRPr sz="1600" b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457200" indent="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11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5F2479A1-7721-47A4-A747-4FA5AE189457}"/>
              </a:ext>
            </a:extLst>
          </p:cNvPr>
          <p:cNvSpPr>
            <a:spLocks noGrp="1"/>
          </p:cNvSpPr>
          <p:nvPr/>
        </p:nvSpPr>
        <p:spPr bwMode="auto">
          <a:xfrm>
            <a:off x="712596" y="4121667"/>
            <a:ext cx="7543800" cy="886493"/>
          </a:xfrm>
          <a:prstGeom prst="rect">
            <a:avLst/>
          </a:prstGeom>
          <a:solidFill>
            <a:srgbClr val="F6F5BD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60000"/>
              <a:buFont typeface="Wingdings 2" pitchFamily="18" charset="2"/>
              <a:buNone/>
              <a:defRPr sz="1600" b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457200" indent="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11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2D58D152-6750-465F-8209-F4836DA23B64}"/>
              </a:ext>
            </a:extLst>
          </p:cNvPr>
          <p:cNvSpPr>
            <a:spLocks noGrp="1"/>
          </p:cNvSpPr>
          <p:nvPr/>
        </p:nvSpPr>
        <p:spPr bwMode="auto">
          <a:xfrm>
            <a:off x="713433" y="5189411"/>
            <a:ext cx="7543800" cy="886493"/>
          </a:xfrm>
          <a:prstGeom prst="rect">
            <a:avLst/>
          </a:prstGeom>
          <a:solidFill>
            <a:srgbClr val="F6F5BD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60000"/>
              <a:buFont typeface="Wingdings 2" pitchFamily="18" charset="2"/>
              <a:buNone/>
              <a:defRPr sz="1600" b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457200" indent="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11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0348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Syntax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Verilog is case sensitive</a:t>
            </a:r>
          </a:p>
          <a:p>
            <a:pPr lvl="1"/>
            <a:r>
              <a:rPr lang="en-US" err="1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SomeName</a:t>
            </a:r>
            <a:r>
              <a:rPr lang="en-US">
                <a:latin typeface="Consolas" pitchFamily="49" charset="0"/>
              </a:rPr>
              <a:t> </a:t>
            </a:r>
            <a:r>
              <a:rPr lang="en-US"/>
              <a:t>and </a:t>
            </a:r>
            <a:r>
              <a:rPr lang="en-US" err="1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somename</a:t>
            </a:r>
            <a:r>
              <a:rPr lang="en-US">
                <a:latin typeface="Consolas" pitchFamily="49" charset="0"/>
              </a:rPr>
              <a:t> </a:t>
            </a:r>
            <a:r>
              <a:rPr lang="en-US"/>
              <a:t>are not the same!</a:t>
            </a:r>
          </a:p>
          <a:p>
            <a:r>
              <a:rPr lang="en-US"/>
              <a:t>Names cannot start with numbers:</a:t>
            </a:r>
          </a:p>
          <a:p>
            <a:pPr lvl="1"/>
            <a:r>
              <a:rPr lang="en-US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2good</a:t>
            </a:r>
            <a:r>
              <a:rPr lang="en-US">
                <a:latin typeface="Consolas" pitchFamily="49" charset="0"/>
                <a:cs typeface="Consolas" pitchFamily="49" charset="0"/>
              </a:rPr>
              <a:t> </a:t>
            </a:r>
            <a:r>
              <a:rPr lang="en-US"/>
              <a:t>is not a valid name</a:t>
            </a:r>
          </a:p>
          <a:p>
            <a:r>
              <a:rPr lang="en-US"/>
              <a:t>Whitespaces are ignored</a:t>
            </a:r>
          </a:p>
          <a:p>
            <a:endParaRPr lang="de-CH" sz="2000">
              <a:solidFill>
                <a:schemeClr val="accent3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6FBBE0-149F-4FB3-B014-A57FE629820D}"/>
              </a:ext>
            </a:extLst>
          </p:cNvPr>
          <p:cNvSpPr>
            <a:spLocks noGrp="1"/>
          </p:cNvSpPr>
          <p:nvPr/>
        </p:nvSpPr>
        <p:spPr bwMode="auto">
          <a:xfrm>
            <a:off x="585787" y="3505200"/>
            <a:ext cx="7896225" cy="1762125"/>
          </a:xfrm>
          <a:prstGeom prst="rect">
            <a:avLst/>
          </a:prstGeom>
          <a:solidFill>
            <a:srgbClr val="F6F5BD"/>
          </a:solidFill>
          <a:ln w="9525">
            <a:solidFill>
              <a:schemeClr val="accent4">
                <a:lumMod val="2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60000"/>
              <a:buFont typeface="Wingdings 2" pitchFamily="18" charset="2"/>
              <a:buNone/>
              <a:defRPr sz="1600" b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457200" indent="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11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Single line comments start with a //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/* Multiline comments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are defined like this */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de-CH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8DFB168-64D5-45D5-A769-0E47EA4C18A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946900" y="6373813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852F37-0DB9-4B5B-ACE3-9C9B1F266E8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54946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Main Styles of HDL Implementation</a:t>
            </a:r>
          </a:p>
        </p:txBody>
      </p:sp>
      <p:sp>
        <p:nvSpPr>
          <p:cNvPr id="37890" name="Content Placeholder 11"/>
          <p:cNvSpPr>
            <a:spLocks noGrp="1"/>
          </p:cNvSpPr>
          <p:nvPr>
            <p:ph idx="1"/>
          </p:nvPr>
        </p:nvSpPr>
        <p:spPr>
          <a:xfrm>
            <a:off x="228600" y="990600"/>
            <a:ext cx="8610600" cy="5153025"/>
          </a:xfrm>
        </p:spPr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Structural (Gate-Level)</a:t>
            </a:r>
          </a:p>
          <a:p>
            <a:pPr lvl="1"/>
            <a:r>
              <a:rPr lang="en-US" dirty="0"/>
              <a:t>The module body contains </a:t>
            </a:r>
            <a:r>
              <a:rPr lang="en-US" dirty="0">
                <a:solidFill>
                  <a:srgbClr val="0000FF"/>
                </a:solidFill>
              </a:rPr>
              <a:t>gate-level description</a:t>
            </a:r>
            <a:r>
              <a:rPr lang="en-US" dirty="0"/>
              <a:t> of the circuit</a:t>
            </a:r>
          </a:p>
          <a:p>
            <a:pPr lvl="1"/>
            <a:r>
              <a:rPr lang="en-US" dirty="0"/>
              <a:t>Describe how modules are interconnected</a:t>
            </a:r>
          </a:p>
          <a:p>
            <a:pPr lvl="1"/>
            <a:r>
              <a:rPr lang="en-US" dirty="0"/>
              <a:t>Each module contains other modules (instances)</a:t>
            </a:r>
          </a:p>
          <a:p>
            <a:pPr lvl="1"/>
            <a:r>
              <a:rPr lang="en-US" dirty="0"/>
              <a:t>… and interconnections between these modules</a:t>
            </a:r>
          </a:p>
          <a:p>
            <a:pPr lvl="1"/>
            <a:r>
              <a:rPr lang="en-US" dirty="0"/>
              <a:t>Describes a hierarchy</a:t>
            </a:r>
          </a:p>
          <a:p>
            <a:endParaRPr lang="en-US" sz="1400" dirty="0"/>
          </a:p>
          <a:p>
            <a:r>
              <a:rPr lang="en-US" b="1" dirty="0">
                <a:solidFill>
                  <a:srgbClr val="0000FF"/>
                </a:solidFill>
              </a:rPr>
              <a:t>Behavioral</a:t>
            </a:r>
          </a:p>
          <a:p>
            <a:pPr lvl="1"/>
            <a:r>
              <a:rPr lang="en-US" dirty="0"/>
              <a:t>The module body contains </a:t>
            </a:r>
            <a:r>
              <a:rPr lang="en-US" dirty="0">
                <a:solidFill>
                  <a:srgbClr val="0000FF"/>
                </a:solidFill>
              </a:rPr>
              <a:t>functional description </a:t>
            </a:r>
            <a:r>
              <a:rPr lang="en-US" dirty="0"/>
              <a:t>of the circuit</a:t>
            </a:r>
          </a:p>
          <a:p>
            <a:pPr lvl="1"/>
            <a:r>
              <a:rPr lang="en-US" dirty="0"/>
              <a:t>Contains logical and mathematical </a:t>
            </a:r>
            <a:r>
              <a:rPr lang="en-US" dirty="0">
                <a:solidFill>
                  <a:srgbClr val="0000FF"/>
                </a:solidFill>
              </a:rPr>
              <a:t>operators</a:t>
            </a:r>
          </a:p>
          <a:p>
            <a:pPr lvl="1"/>
            <a:r>
              <a:rPr lang="en-US" b="1" dirty="0"/>
              <a:t>Level of abstraction is higher than gate-level</a:t>
            </a:r>
          </a:p>
          <a:p>
            <a:pPr lvl="2"/>
            <a:r>
              <a:rPr lang="en-US" dirty="0"/>
              <a:t>Many possible gate-level realizations of a behavioral description</a:t>
            </a:r>
          </a:p>
          <a:p>
            <a:pPr lvl="2"/>
            <a:endParaRPr lang="en-US" sz="1400" dirty="0"/>
          </a:p>
          <a:p>
            <a:r>
              <a:rPr lang="en-US" b="1" dirty="0">
                <a:solidFill>
                  <a:srgbClr val="C00000"/>
                </a:solidFill>
              </a:rPr>
              <a:t>Practical circuits use a combination of both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E4958-3747-4C93-B196-51F8B2937C9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946900" y="6373813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852F37-0DB9-4B5B-ACE3-9C9B1F266E8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46997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8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8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8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8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8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8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8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8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8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89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89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4FE60-968E-164B-9377-BC3A0D264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Required</a:t>
            </a:r>
            <a:r>
              <a:rPr lang="en-US" dirty="0"/>
              <a:t> Readings (This Week)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2ACE0-B0C1-DE41-AB11-537FBB9AD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78477"/>
            <a:ext cx="8610600" cy="5193723"/>
          </a:xfrm>
        </p:spPr>
        <p:txBody>
          <a:bodyPr/>
          <a:lstStyle/>
          <a:p>
            <a:r>
              <a:rPr lang="en-US" dirty="0"/>
              <a:t>Hardware Description Languages and Verilog </a:t>
            </a:r>
          </a:p>
          <a:p>
            <a:pPr lvl="1"/>
            <a:r>
              <a:rPr lang="en-US" dirty="0"/>
              <a:t>H&amp;H Chapter 4 in full</a:t>
            </a:r>
          </a:p>
          <a:p>
            <a:pPr lvl="1"/>
            <a:endParaRPr lang="en-US" dirty="0"/>
          </a:p>
          <a:p>
            <a:r>
              <a:rPr lang="en-US" dirty="0"/>
              <a:t>Timing and Verification</a:t>
            </a:r>
          </a:p>
          <a:p>
            <a:pPr lvl="1"/>
            <a:r>
              <a:rPr lang="en-US" dirty="0"/>
              <a:t>H&amp;H Chapters 2.9 and 3.5 + (start Chapter 5)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By tomorrow, make sure you are done with </a:t>
            </a:r>
          </a:p>
          <a:p>
            <a:pPr lvl="1"/>
            <a:r>
              <a:rPr lang="en-US" b="1" dirty="0">
                <a:solidFill>
                  <a:srgbClr val="0432FF"/>
                </a:solidFill>
              </a:rPr>
              <a:t>P&amp;P Chapters 1-3    +      H&amp;H Chapters 1-4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30914-DDCB-8244-B796-32EF5BABCB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186793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541A-6E50-4E10-9A0D-0173EADF0A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924800" cy="1447800"/>
          </a:xfrm>
        </p:spPr>
        <p:txBody>
          <a:bodyPr/>
          <a:lstStyle/>
          <a:p>
            <a:pPr algn="ctr"/>
            <a:r>
              <a:rPr lang="en-US" sz="5400"/>
              <a:t>Structural (Gate-Level) HDL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84C4D2-BDDB-4D95-ABCE-83F2DFEC20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96F28-B373-4613-A3E5-37E376E1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34200" y="6324600"/>
            <a:ext cx="2133600" cy="457200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EF67B4-941F-4736-A122-66E8AE1B419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395119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Structural HDL: Instantiating a Module</a:t>
            </a:r>
          </a:p>
        </p:txBody>
      </p:sp>
      <p:pic>
        <p:nvPicPr>
          <p:cNvPr id="38914" name="Content Placeholder 13" descr="struct.gi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2" y="1905000"/>
            <a:ext cx="7381875" cy="29337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5DBE0-F283-4231-AF76-CBC0B941B25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946900" y="6373813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852F37-0DB9-4B5B-ACE3-9C9B1F266E8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Kmap adjacencies go “around the edges”…">
            <a:extLst>
              <a:ext uri="{FF2B5EF4-FFF2-40B4-BE49-F238E27FC236}">
                <a16:creationId xmlns:a16="http://schemas.microsoft.com/office/drawing/2014/main" id="{B88096E9-6866-4378-B504-63CFA7F24726}"/>
              </a:ext>
            </a:extLst>
          </p:cNvPr>
          <p:cNvSpPr txBox="1"/>
          <p:nvPr/>
        </p:nvSpPr>
        <p:spPr>
          <a:xfrm>
            <a:off x="1440882" y="5105400"/>
            <a:ext cx="6262236" cy="718145"/>
          </a:xfrm>
          <a:prstGeom prst="rect">
            <a:avLst/>
          </a:prstGeom>
          <a:solidFill>
            <a:srgbClr val="C00000"/>
          </a:solidFill>
          <a:ln w="12700">
            <a:solidFill>
              <a:srgbClr val="000000"/>
            </a:solidFill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0" marR="39686" lvl="0" indent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Tahoma"/>
                <a:cs typeface="Arial"/>
                <a:sym typeface="Arial"/>
              </a:rPr>
              <a:t>Schematic of module “top” that is built from two instances of module “small”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Tahoma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82D095-1E01-4F17-98BE-C3F6EEA36B89}"/>
              </a:ext>
            </a:extLst>
          </p:cNvPr>
          <p:cNvSpPr txBox="1"/>
          <p:nvPr/>
        </p:nvSpPr>
        <p:spPr>
          <a:xfrm>
            <a:off x="2818299" y="1996440"/>
            <a:ext cx="1104901" cy="369332"/>
          </a:xfrm>
          <a:prstGeom prst="rect">
            <a:avLst/>
          </a:prstGeom>
          <a:solidFill>
            <a:srgbClr val="E6E6FA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i_first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5B2000-F10D-4CA1-9158-C0B54D4E510B}"/>
              </a:ext>
            </a:extLst>
          </p:cNvPr>
          <p:cNvSpPr txBox="1"/>
          <p:nvPr/>
        </p:nvSpPr>
        <p:spPr>
          <a:xfrm>
            <a:off x="5448299" y="2209800"/>
            <a:ext cx="1104901" cy="369332"/>
          </a:xfrm>
          <a:prstGeom prst="rect">
            <a:avLst/>
          </a:prstGeom>
          <a:solidFill>
            <a:srgbClr val="E6E6FA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i_second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75653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Structural HDL Example</a:t>
            </a:r>
            <a:endParaRPr lang="de-CH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solidFill>
                  <a:srgbClr val="C00000"/>
                </a:solidFill>
              </a:rPr>
              <a:t>Module Definitions in Verilog</a:t>
            </a:r>
            <a:endParaRPr lang="de-CH" b="1">
              <a:solidFill>
                <a:srgbClr val="C00000"/>
              </a:solidFill>
            </a:endParaRPr>
          </a:p>
          <a:p>
            <a:endParaRPr lang="de-CH"/>
          </a:p>
        </p:txBody>
      </p:sp>
      <p:pic>
        <p:nvPicPr>
          <p:cNvPr id="14" name="Content Placeholder 7" descr="struct.gif">
            <a:extLst>
              <a:ext uri="{FF2B5EF4-FFF2-40B4-BE49-F238E27FC236}">
                <a16:creationId xmlns:a16="http://schemas.microsoft.com/office/drawing/2014/main" id="{69D90B18-E1BF-4714-B2A2-326F10CF0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558" y="1716246"/>
            <a:ext cx="4501430" cy="1788955"/>
          </a:xfrm>
          <a:prstGeom prst="rect">
            <a:avLst/>
          </a:prstGeom>
        </p:spPr>
      </p:pic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68BC8138-754C-4865-851C-83E5CE04E7A4}"/>
              </a:ext>
            </a:extLst>
          </p:cNvPr>
          <p:cNvSpPr>
            <a:spLocks noGrp="1"/>
          </p:cNvSpPr>
          <p:nvPr/>
        </p:nvSpPr>
        <p:spPr bwMode="auto">
          <a:xfrm>
            <a:off x="472299" y="1676400"/>
            <a:ext cx="3870325" cy="4429125"/>
          </a:xfrm>
          <a:prstGeom prst="rect">
            <a:avLst/>
          </a:prstGeom>
          <a:solidFill>
            <a:srgbClr val="F6F5BD"/>
          </a:solidFill>
          <a:ln w="9525">
            <a:solidFill>
              <a:schemeClr val="accent4">
                <a:lumMod val="2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60000"/>
              <a:buFont typeface="Wingdings 2" pitchFamily="18" charset="2"/>
              <a:buNone/>
              <a:defRPr sz="1600" b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457200" indent="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11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module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top (A, SEL, C, Y);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input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A, SEL, C;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output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Y;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wire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n1;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endmodule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de-CH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17" name="Content Placeholder 11">
            <a:extLst>
              <a:ext uri="{FF2B5EF4-FFF2-40B4-BE49-F238E27FC236}">
                <a16:creationId xmlns:a16="http://schemas.microsoft.com/office/drawing/2014/main" id="{D626F65E-1D26-4FE0-92A4-7DF7FC0016A2}"/>
              </a:ext>
            </a:extLst>
          </p:cNvPr>
          <p:cNvSpPr>
            <a:spLocks noGrp="1"/>
          </p:cNvSpPr>
          <p:nvPr/>
        </p:nvSpPr>
        <p:spPr bwMode="auto">
          <a:xfrm>
            <a:off x="4708558" y="3810001"/>
            <a:ext cx="3870325" cy="229552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accent4">
                <a:lumMod val="2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60000"/>
              <a:buFont typeface="Wingdings 2" pitchFamily="18" charset="2"/>
              <a:buNone/>
              <a:defRPr sz="1600" b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457200" indent="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11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module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small (A, B, Y);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input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A;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input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B;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output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Y;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description of small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endmodule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</a:t>
            </a:r>
            <a:endParaRPr kumimoji="0" lang="de-CH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49B21544-5292-4BA4-9388-94C79E35125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946900" y="6373813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852F37-0DB9-4B5B-ACE3-9C9B1F266E8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7EB35B-B016-4B4B-B127-1C9598F38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1659254"/>
            <a:ext cx="457200" cy="381000"/>
          </a:xfrm>
          <a:prstGeom prst="ellipse">
            <a:avLst/>
          </a:prstGeom>
          <a:solidFill>
            <a:schemeClr val="accent1">
              <a:alpha val="0"/>
            </a:schemeClr>
          </a:solidFill>
          <a:ln w="57150">
            <a:solidFill>
              <a:srgbClr val="C00000"/>
            </a:solidFill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D2AA56-3435-487C-BF08-3515999C3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3114675"/>
            <a:ext cx="457200" cy="381000"/>
          </a:xfrm>
          <a:prstGeom prst="ellipse">
            <a:avLst/>
          </a:prstGeom>
          <a:solidFill>
            <a:schemeClr val="accent1">
              <a:alpha val="0"/>
            </a:schemeClr>
          </a:solidFill>
          <a:ln w="57150">
            <a:solidFill>
              <a:srgbClr val="C00000"/>
            </a:solidFill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MS PGothic" pitchFamily="34" charset="-128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50A695-C8D5-460A-B3A6-13133B2CB7C0}"/>
              </a:ext>
            </a:extLst>
          </p:cNvPr>
          <p:cNvCxnSpPr>
            <a:cxnSpLocks noChangeShapeType="1"/>
            <a:stCxn id="8" idx="6"/>
            <a:endCxn id="9" idx="2"/>
          </p:cNvCxnSpPr>
          <p:nvPr/>
        </p:nvCxnSpPr>
        <p:spPr bwMode="auto">
          <a:xfrm>
            <a:off x="1752600" y="1849754"/>
            <a:ext cx="6400800" cy="1455421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6F41E769-8B4D-4AD7-9EF0-4D1DE410D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2733675"/>
            <a:ext cx="457200" cy="381000"/>
          </a:xfrm>
          <a:prstGeom prst="ellipse">
            <a:avLst/>
          </a:prstGeom>
          <a:solidFill>
            <a:schemeClr val="accent1">
              <a:alpha val="0"/>
            </a:schemeClr>
          </a:solidFill>
          <a:ln w="57150">
            <a:solidFill>
              <a:srgbClr val="C00000"/>
            </a:solidFill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084C325-0CAC-4269-B6EC-694720929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2581275"/>
            <a:ext cx="457200" cy="381000"/>
          </a:xfrm>
          <a:prstGeom prst="ellipse">
            <a:avLst/>
          </a:prstGeom>
          <a:solidFill>
            <a:schemeClr val="accent1">
              <a:alpha val="0"/>
            </a:schemeClr>
          </a:solidFill>
          <a:ln w="57150">
            <a:solidFill>
              <a:srgbClr val="C00000"/>
            </a:solidFill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31682C2-90EE-4471-8EDD-2B2388DE6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724275"/>
            <a:ext cx="685800" cy="457200"/>
          </a:xfrm>
          <a:prstGeom prst="ellipse">
            <a:avLst/>
          </a:prstGeom>
          <a:solidFill>
            <a:schemeClr val="accent1">
              <a:alpha val="0"/>
            </a:schemeClr>
          </a:solidFill>
          <a:ln w="57150">
            <a:solidFill>
              <a:srgbClr val="C00000"/>
            </a:solidFill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MS PGothic" pitchFamily="34" charset="-128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2B09B0A-872E-405B-829C-5569F3AC5609}"/>
              </a:ext>
            </a:extLst>
          </p:cNvPr>
          <p:cNvCxnSpPr>
            <a:cxnSpLocks noChangeShapeType="1"/>
            <a:stCxn id="15" idx="4"/>
            <a:endCxn id="19" idx="0"/>
          </p:cNvCxnSpPr>
          <p:nvPr/>
        </p:nvCxnSpPr>
        <p:spPr bwMode="auto">
          <a:xfrm flipH="1">
            <a:off x="5905500" y="2962275"/>
            <a:ext cx="114300" cy="76200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CA99AC-1903-410D-A646-F831333A9F84}"/>
              </a:ext>
            </a:extLst>
          </p:cNvPr>
          <p:cNvCxnSpPr>
            <a:cxnSpLocks noChangeShapeType="1"/>
            <a:stCxn id="13" idx="4"/>
            <a:endCxn id="19" idx="7"/>
          </p:cNvCxnSpPr>
          <p:nvPr/>
        </p:nvCxnSpPr>
        <p:spPr bwMode="auto">
          <a:xfrm flipH="1">
            <a:off x="6147967" y="3114675"/>
            <a:ext cx="1472033" cy="676555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DD368CF-4259-4871-9EDB-235B0114C064}"/>
              </a:ext>
            </a:extLst>
          </p:cNvPr>
          <p:cNvSpPr txBox="1"/>
          <p:nvPr/>
        </p:nvSpPr>
        <p:spPr>
          <a:xfrm>
            <a:off x="5352619" y="1798320"/>
            <a:ext cx="1104901" cy="182880"/>
          </a:xfrm>
          <a:prstGeom prst="rect">
            <a:avLst/>
          </a:prstGeom>
          <a:solidFill>
            <a:srgbClr val="E6E6FA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i_first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18604D-B85C-4554-ACCB-7B321A758566}"/>
              </a:ext>
            </a:extLst>
          </p:cNvPr>
          <p:cNvSpPr txBox="1"/>
          <p:nvPr/>
        </p:nvSpPr>
        <p:spPr>
          <a:xfrm>
            <a:off x="6905470" y="1934460"/>
            <a:ext cx="1104901" cy="182880"/>
          </a:xfrm>
          <a:prstGeom prst="rect">
            <a:avLst/>
          </a:prstGeom>
          <a:solidFill>
            <a:srgbClr val="E6E6FA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i_second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6915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3" grpId="0" animBg="1"/>
      <p:bldP spid="15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7" descr="struct.gif">
            <a:extLst>
              <a:ext uri="{FF2B5EF4-FFF2-40B4-BE49-F238E27FC236}">
                <a16:creationId xmlns:a16="http://schemas.microsoft.com/office/drawing/2014/main" id="{DF7919D7-A152-40F7-9B6E-C12597374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558" y="1716246"/>
            <a:ext cx="4501430" cy="1788955"/>
          </a:xfrm>
          <a:prstGeom prst="rect">
            <a:avLst/>
          </a:prstGeom>
        </p:spPr>
      </p:pic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603EC291-7F0F-4B9C-BC52-6C6FE9F04E4F}"/>
              </a:ext>
            </a:extLst>
          </p:cNvPr>
          <p:cNvSpPr>
            <a:spLocks noGrp="1"/>
          </p:cNvSpPr>
          <p:nvPr/>
        </p:nvSpPr>
        <p:spPr bwMode="auto">
          <a:xfrm>
            <a:off x="472299" y="1676400"/>
            <a:ext cx="3870325" cy="4429125"/>
          </a:xfrm>
          <a:prstGeom prst="rect">
            <a:avLst/>
          </a:prstGeom>
          <a:solidFill>
            <a:srgbClr val="F6F5BD"/>
          </a:solidFill>
          <a:ln w="9525">
            <a:solidFill>
              <a:schemeClr val="accent4">
                <a:lumMod val="2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60000"/>
              <a:buFont typeface="Wingdings 2" pitchFamily="18" charset="2"/>
              <a:buNone/>
              <a:defRPr sz="1600" b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457200" indent="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11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module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top (A, SEL, C, Y);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input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A, SEL, C;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output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Y;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wire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n1;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endmodule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de-CH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15" name="Content Placeholder 11">
            <a:extLst>
              <a:ext uri="{FF2B5EF4-FFF2-40B4-BE49-F238E27FC236}">
                <a16:creationId xmlns:a16="http://schemas.microsoft.com/office/drawing/2014/main" id="{59C5150A-0604-4BD9-AC0F-D1DB58269DC2}"/>
              </a:ext>
            </a:extLst>
          </p:cNvPr>
          <p:cNvSpPr>
            <a:spLocks noGrp="1"/>
          </p:cNvSpPr>
          <p:nvPr/>
        </p:nvSpPr>
        <p:spPr bwMode="auto">
          <a:xfrm>
            <a:off x="4708558" y="3810001"/>
            <a:ext cx="3870325" cy="229552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accent4">
                <a:lumMod val="2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60000"/>
              <a:buFont typeface="Wingdings 2" pitchFamily="18" charset="2"/>
              <a:buNone/>
              <a:defRPr sz="1600" b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457200" indent="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11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module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small (A, B, Y);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input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A;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input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B;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output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Y;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description of small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endmodule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</a:t>
            </a:r>
            <a:endParaRPr kumimoji="0" lang="de-CH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Structural HDL Example</a:t>
            </a:r>
            <a:endParaRPr lang="de-CH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solidFill>
                  <a:srgbClr val="0000FF"/>
                </a:solidFill>
              </a:rPr>
              <a:t>Defining wires (module interconnections)</a:t>
            </a:r>
            <a:endParaRPr lang="de-CH" b="1">
              <a:solidFill>
                <a:srgbClr val="0000FF"/>
              </a:solidFill>
            </a:endParaRPr>
          </a:p>
          <a:p>
            <a:endParaRPr lang="de-CH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D32791A-4BA9-4876-BCF1-D3B52A173B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439273"/>
            <a:ext cx="1126503" cy="342900"/>
          </a:xfrm>
          <a:prstGeom prst="ellipse">
            <a:avLst/>
          </a:prstGeom>
          <a:solidFill>
            <a:schemeClr val="accent1">
              <a:alpha val="0"/>
            </a:schemeClr>
          </a:solidFill>
          <a:ln w="57150">
            <a:solidFill>
              <a:srgbClr val="C00000"/>
            </a:solidFill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MS PGothic" pitchFamily="34" charset="-128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0322EE6-5E1D-48D1-9A94-F3EE3C33E334}"/>
              </a:ext>
            </a:extLst>
          </p:cNvPr>
          <p:cNvCxnSpPr>
            <a:cxnSpLocks noChangeShapeType="1"/>
            <a:stCxn id="18" idx="6"/>
            <a:endCxn id="23" idx="2"/>
          </p:cNvCxnSpPr>
          <p:nvPr/>
        </p:nvCxnSpPr>
        <p:spPr bwMode="auto">
          <a:xfrm flipV="1">
            <a:off x="1736103" y="2343150"/>
            <a:ext cx="4784010" cy="267573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24DFADE-6D77-4C3E-8663-A9028891B0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0113" y="2171700"/>
            <a:ext cx="397589" cy="342900"/>
          </a:xfrm>
          <a:prstGeom prst="ellipse">
            <a:avLst/>
          </a:prstGeom>
          <a:solidFill>
            <a:schemeClr val="accent1">
              <a:alpha val="0"/>
            </a:schemeClr>
          </a:solidFill>
          <a:ln w="57150">
            <a:solidFill>
              <a:srgbClr val="C00000"/>
            </a:solidFill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6B321245-F01E-42DF-9774-C0C257513E3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946900" y="6373813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852F37-0DB9-4B5B-ACE3-9C9B1F266E8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C6B4C6-DBA8-4067-A5CA-C53D4EE48258}"/>
              </a:ext>
            </a:extLst>
          </p:cNvPr>
          <p:cNvSpPr txBox="1"/>
          <p:nvPr/>
        </p:nvSpPr>
        <p:spPr>
          <a:xfrm>
            <a:off x="5352619" y="1798320"/>
            <a:ext cx="1104901" cy="182880"/>
          </a:xfrm>
          <a:prstGeom prst="rect">
            <a:avLst/>
          </a:prstGeom>
          <a:solidFill>
            <a:srgbClr val="E6E6FA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i_first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9B597B-1BF3-40B0-8B30-33A4A919DFE8}"/>
              </a:ext>
            </a:extLst>
          </p:cNvPr>
          <p:cNvSpPr txBox="1"/>
          <p:nvPr/>
        </p:nvSpPr>
        <p:spPr>
          <a:xfrm>
            <a:off x="6905470" y="1934460"/>
            <a:ext cx="1104901" cy="182880"/>
          </a:xfrm>
          <a:prstGeom prst="rect">
            <a:avLst/>
          </a:prstGeom>
          <a:solidFill>
            <a:srgbClr val="E6E6FA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i_second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463881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10">
            <a:extLst>
              <a:ext uri="{FF2B5EF4-FFF2-40B4-BE49-F238E27FC236}">
                <a16:creationId xmlns:a16="http://schemas.microsoft.com/office/drawing/2014/main" id="{463E0B33-5DEE-413F-9E24-5859150BE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95375"/>
            <a:ext cx="8610600" cy="5153025"/>
          </a:xfrm>
        </p:spPr>
        <p:txBody>
          <a:bodyPr/>
          <a:lstStyle/>
          <a:p>
            <a:r>
              <a:rPr lang="en-US" b="1">
                <a:solidFill>
                  <a:srgbClr val="00B050"/>
                </a:solidFill>
              </a:rPr>
              <a:t>The first instantiation of the “small” module</a:t>
            </a:r>
            <a:endParaRPr lang="de-CH" b="1">
              <a:solidFill>
                <a:srgbClr val="0000FF"/>
              </a:solidFill>
            </a:endParaRPr>
          </a:p>
          <a:p>
            <a:endParaRPr lang="de-CH"/>
          </a:p>
        </p:txBody>
      </p:sp>
      <p:pic>
        <p:nvPicPr>
          <p:cNvPr id="13" name="Content Placeholder 7" descr="struct.gif">
            <a:extLst>
              <a:ext uri="{FF2B5EF4-FFF2-40B4-BE49-F238E27FC236}">
                <a16:creationId xmlns:a16="http://schemas.microsoft.com/office/drawing/2014/main" id="{F62B2355-985B-4B1B-8E9E-1213129A3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558" y="1716246"/>
            <a:ext cx="4501430" cy="1788955"/>
          </a:xfrm>
          <a:prstGeom prst="rect">
            <a:avLst/>
          </a:prstGeom>
        </p:spPr>
      </p:pic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9EFD26EE-F9B1-4EB7-9753-4E5EB57AD537}"/>
              </a:ext>
            </a:extLst>
          </p:cNvPr>
          <p:cNvSpPr>
            <a:spLocks noGrp="1"/>
          </p:cNvSpPr>
          <p:nvPr/>
        </p:nvSpPr>
        <p:spPr bwMode="auto">
          <a:xfrm>
            <a:off x="472299" y="1676400"/>
            <a:ext cx="3870325" cy="4429125"/>
          </a:xfrm>
          <a:prstGeom prst="rect">
            <a:avLst/>
          </a:prstGeom>
          <a:solidFill>
            <a:srgbClr val="F6F5BD"/>
          </a:solidFill>
          <a:ln w="9525">
            <a:solidFill>
              <a:schemeClr val="accent4">
                <a:lumMod val="2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60000"/>
              <a:buFont typeface="Wingdings 2" pitchFamily="18" charset="2"/>
              <a:buNone/>
              <a:defRPr sz="1600" b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457200" indent="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11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module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top (A, SEL, C, Y);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input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A, SEL, C;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output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Y;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wire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n1;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instantiate small once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small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i_first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( .A(A),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          .B(SEL),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          .Y(n1)   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endmodule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de-CH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15" name="Content Placeholder 11">
            <a:extLst>
              <a:ext uri="{FF2B5EF4-FFF2-40B4-BE49-F238E27FC236}">
                <a16:creationId xmlns:a16="http://schemas.microsoft.com/office/drawing/2014/main" id="{A236C09A-5070-4A0B-B7CF-AB4C6309681A}"/>
              </a:ext>
            </a:extLst>
          </p:cNvPr>
          <p:cNvSpPr>
            <a:spLocks noGrp="1"/>
          </p:cNvSpPr>
          <p:nvPr/>
        </p:nvSpPr>
        <p:spPr bwMode="auto">
          <a:xfrm>
            <a:off x="4708558" y="3810001"/>
            <a:ext cx="3870325" cy="229552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accent4">
                <a:lumMod val="2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60000"/>
              <a:buFont typeface="Wingdings 2" pitchFamily="18" charset="2"/>
              <a:buNone/>
              <a:defRPr sz="1600" b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457200" indent="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11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module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small (A, B, Y);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input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A;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input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B;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output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Y;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description of small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endmodule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</a:t>
            </a:r>
            <a:endParaRPr kumimoji="0" lang="de-CH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Structural HDL Example</a:t>
            </a:r>
            <a:endParaRPr lang="de-CH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ADB0E56-CE40-4D44-B3FE-6E425BD0F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743199"/>
            <a:ext cx="3657600" cy="1362075"/>
          </a:xfrm>
          <a:prstGeom prst="ellipse">
            <a:avLst/>
          </a:prstGeom>
          <a:solidFill>
            <a:schemeClr val="accent1">
              <a:alpha val="0"/>
            </a:schemeClr>
          </a:solidFill>
          <a:ln w="57150">
            <a:solidFill>
              <a:srgbClr val="C00000"/>
            </a:solidFill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MS PGothic" pitchFamily="34" charset="-128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990FAD8-7BC8-457C-B3D9-69DD541B424D}"/>
              </a:ext>
            </a:extLst>
          </p:cNvPr>
          <p:cNvCxnSpPr>
            <a:cxnSpLocks noChangeShapeType="1"/>
            <a:stCxn id="29" idx="7"/>
            <a:endCxn id="26" idx="2"/>
          </p:cNvCxnSpPr>
          <p:nvPr/>
        </p:nvCxnSpPr>
        <p:spPr bwMode="auto">
          <a:xfrm flipV="1">
            <a:off x="3350557" y="2276475"/>
            <a:ext cx="1907243" cy="666195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462948A-D475-48DF-855C-320C3CADE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3419475"/>
            <a:ext cx="3429000" cy="1524000"/>
          </a:xfrm>
          <a:prstGeom prst="ellipse">
            <a:avLst/>
          </a:prstGeom>
          <a:solidFill>
            <a:schemeClr val="accent1">
              <a:alpha val="0"/>
            </a:schemeClr>
          </a:solidFill>
          <a:ln w="57150">
            <a:solidFill>
              <a:srgbClr val="C00000"/>
            </a:solidFill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MS PGothic" pitchFamily="34" charset="-128"/>
              <a:cs typeface="+mn-cs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AB33AE9-A712-4506-9E63-C18B48A56D3E}"/>
              </a:ext>
            </a:extLst>
          </p:cNvPr>
          <p:cNvCxnSpPr>
            <a:cxnSpLocks noChangeShapeType="1"/>
            <a:stCxn id="29" idx="5"/>
            <a:endCxn id="31" idx="2"/>
          </p:cNvCxnSpPr>
          <p:nvPr/>
        </p:nvCxnSpPr>
        <p:spPr bwMode="auto">
          <a:xfrm>
            <a:off x="3350557" y="3905803"/>
            <a:ext cx="1069043" cy="275672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</p:cxnSp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1FA23111-85DC-45C1-96D7-A090E08E12F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946900" y="6373813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852F37-0DB9-4B5B-ACE3-9C9B1F266E8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1FA547-C7E7-45BB-B45B-EB57C7271A62}"/>
              </a:ext>
            </a:extLst>
          </p:cNvPr>
          <p:cNvSpPr txBox="1"/>
          <p:nvPr/>
        </p:nvSpPr>
        <p:spPr>
          <a:xfrm>
            <a:off x="5352619" y="1798320"/>
            <a:ext cx="1104901" cy="182880"/>
          </a:xfrm>
          <a:prstGeom prst="rect">
            <a:avLst/>
          </a:prstGeom>
          <a:solidFill>
            <a:srgbClr val="E6E6FA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i_first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917469-9260-4F6F-8395-729DD3897E85}"/>
              </a:ext>
            </a:extLst>
          </p:cNvPr>
          <p:cNvSpPr txBox="1"/>
          <p:nvPr/>
        </p:nvSpPr>
        <p:spPr>
          <a:xfrm>
            <a:off x="6905470" y="1934460"/>
            <a:ext cx="1104901" cy="182880"/>
          </a:xfrm>
          <a:prstGeom prst="rect">
            <a:avLst/>
          </a:prstGeom>
          <a:solidFill>
            <a:srgbClr val="E6E6FA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i_second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536C40C-A18A-4979-B1A7-5894F39EE7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1590675"/>
            <a:ext cx="1295400" cy="1371600"/>
          </a:xfrm>
          <a:prstGeom prst="ellipse">
            <a:avLst/>
          </a:prstGeom>
          <a:solidFill>
            <a:schemeClr val="accent1">
              <a:alpha val="0"/>
            </a:schemeClr>
          </a:solidFill>
          <a:ln w="57150">
            <a:solidFill>
              <a:srgbClr val="C00000"/>
            </a:solidFill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58505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solidFill>
                  <a:srgbClr val="00B050"/>
                </a:solidFill>
              </a:rPr>
              <a:t>The second instantiation of the “small” module</a:t>
            </a:r>
            <a:endParaRPr lang="de-CH" b="1">
              <a:solidFill>
                <a:srgbClr val="0000FF"/>
              </a:solidFill>
            </a:endParaRPr>
          </a:p>
          <a:p>
            <a:endParaRPr lang="de-CH"/>
          </a:p>
        </p:txBody>
      </p:sp>
      <p:pic>
        <p:nvPicPr>
          <p:cNvPr id="13" name="Content Placeholder 7" descr="struct.gif">
            <a:extLst>
              <a:ext uri="{FF2B5EF4-FFF2-40B4-BE49-F238E27FC236}">
                <a16:creationId xmlns:a16="http://schemas.microsoft.com/office/drawing/2014/main" id="{E6B41E18-3D2E-420D-B14B-2DB5AB3DE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558" y="1716246"/>
            <a:ext cx="4501430" cy="1788955"/>
          </a:xfrm>
          <a:prstGeom prst="rect">
            <a:avLst/>
          </a:prstGeom>
        </p:spPr>
      </p:pic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C180796F-7089-44E4-85B3-C488F2C38CD6}"/>
              </a:ext>
            </a:extLst>
          </p:cNvPr>
          <p:cNvSpPr>
            <a:spLocks noGrp="1"/>
          </p:cNvSpPr>
          <p:nvPr/>
        </p:nvSpPr>
        <p:spPr bwMode="auto">
          <a:xfrm>
            <a:off x="472299" y="1676400"/>
            <a:ext cx="3870325" cy="4429125"/>
          </a:xfrm>
          <a:prstGeom prst="rect">
            <a:avLst/>
          </a:prstGeom>
          <a:solidFill>
            <a:srgbClr val="F6F5BD"/>
          </a:solidFill>
          <a:ln w="9525">
            <a:solidFill>
              <a:schemeClr val="accent4">
                <a:lumMod val="2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60000"/>
              <a:buFont typeface="Wingdings 2" pitchFamily="18" charset="2"/>
              <a:buNone/>
              <a:defRPr sz="1600" b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457200" indent="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11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module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top (A, SEL, C, Y);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input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A, SEL, C;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output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Y;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wire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n1;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instantiate small once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small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i_first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( .A(A),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          .B(SEL),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          .Y(n1)   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instantiate small second time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small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i_second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( .A(n1),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     .B(C),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     .Y(Y) 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endmodule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15" name="Content Placeholder 11">
            <a:extLst>
              <a:ext uri="{FF2B5EF4-FFF2-40B4-BE49-F238E27FC236}">
                <a16:creationId xmlns:a16="http://schemas.microsoft.com/office/drawing/2014/main" id="{5E4F4C8A-1B5B-435B-A119-6260C0D41BB5}"/>
              </a:ext>
            </a:extLst>
          </p:cNvPr>
          <p:cNvSpPr>
            <a:spLocks noGrp="1"/>
          </p:cNvSpPr>
          <p:nvPr/>
        </p:nvSpPr>
        <p:spPr bwMode="auto">
          <a:xfrm>
            <a:off x="4708558" y="3810001"/>
            <a:ext cx="3870325" cy="229552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accent4">
                <a:lumMod val="2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60000"/>
              <a:buFont typeface="Wingdings 2" pitchFamily="18" charset="2"/>
              <a:buNone/>
              <a:defRPr sz="1600" b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457200" indent="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11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module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small (A, B, Y);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input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A;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input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B;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output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Y;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description of small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endmodule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</a:t>
            </a:r>
            <a:endParaRPr kumimoji="0" lang="de-CH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Structural HDL Example</a:t>
            </a:r>
            <a:endParaRPr lang="de-CH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80437CD-45F9-41F6-A677-D8EFBA5A14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954011"/>
            <a:ext cx="4037478" cy="1495938"/>
          </a:xfrm>
          <a:prstGeom prst="ellipse">
            <a:avLst/>
          </a:prstGeom>
          <a:solidFill>
            <a:schemeClr val="accent1">
              <a:alpha val="0"/>
            </a:schemeClr>
          </a:solidFill>
          <a:ln w="57150">
            <a:solidFill>
              <a:srgbClr val="C00000"/>
            </a:solidFill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MS PGothic" pitchFamily="34" charset="-128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A6936C5-E686-4C61-9B80-F9018D4FAE3D}"/>
              </a:ext>
            </a:extLst>
          </p:cNvPr>
          <p:cNvCxnSpPr>
            <a:cxnSpLocks noChangeShapeType="1"/>
            <a:stCxn id="20" idx="7"/>
            <a:endCxn id="22" idx="2"/>
          </p:cNvCxnSpPr>
          <p:nvPr/>
        </p:nvCxnSpPr>
        <p:spPr bwMode="auto">
          <a:xfrm flipV="1">
            <a:off x="3751003" y="2581275"/>
            <a:ext cx="3068897" cy="1591811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D72A2EA1-63E9-4DAD-8125-99030FA7B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500" y="3571875"/>
            <a:ext cx="3429000" cy="1524000"/>
          </a:xfrm>
          <a:prstGeom prst="ellipse">
            <a:avLst/>
          </a:prstGeom>
          <a:solidFill>
            <a:schemeClr val="accent1">
              <a:alpha val="0"/>
            </a:schemeClr>
          </a:solidFill>
          <a:ln w="57150">
            <a:solidFill>
              <a:srgbClr val="C00000"/>
            </a:solidFill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MS PGothic" pitchFamily="34" charset="-128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F732BA-9659-4CC8-8AC8-D413ECFC71C9}"/>
              </a:ext>
            </a:extLst>
          </p:cNvPr>
          <p:cNvCxnSpPr>
            <a:cxnSpLocks noChangeShapeType="1"/>
            <a:stCxn id="20" idx="6"/>
            <a:endCxn id="23" idx="2"/>
          </p:cNvCxnSpPr>
          <p:nvPr/>
        </p:nvCxnSpPr>
        <p:spPr bwMode="auto">
          <a:xfrm flipV="1">
            <a:off x="4342278" y="4333875"/>
            <a:ext cx="39222" cy="368105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</p:cxn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10F9ADDE-6FDB-4CFD-BD3A-1F68318709E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946900" y="6373813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852F37-0DB9-4B5B-ACE3-9C9B1F266E8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AF807C-1015-4B93-9000-580B6AB47E60}"/>
              </a:ext>
            </a:extLst>
          </p:cNvPr>
          <p:cNvSpPr txBox="1"/>
          <p:nvPr/>
        </p:nvSpPr>
        <p:spPr>
          <a:xfrm>
            <a:off x="5352619" y="1798320"/>
            <a:ext cx="1104901" cy="182880"/>
          </a:xfrm>
          <a:prstGeom prst="rect">
            <a:avLst/>
          </a:prstGeom>
          <a:solidFill>
            <a:srgbClr val="E6E6FA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i_first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D589E0-2976-4A70-A14C-0CB5D1FBF141}"/>
              </a:ext>
            </a:extLst>
          </p:cNvPr>
          <p:cNvSpPr txBox="1"/>
          <p:nvPr/>
        </p:nvSpPr>
        <p:spPr>
          <a:xfrm>
            <a:off x="6905470" y="1934460"/>
            <a:ext cx="1104901" cy="182880"/>
          </a:xfrm>
          <a:prstGeom prst="rect">
            <a:avLst/>
          </a:prstGeom>
          <a:solidFill>
            <a:srgbClr val="E6E6FA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i_second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3705AD9-A227-400C-8AC6-F0282F2935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9900" y="1895475"/>
            <a:ext cx="1295400" cy="1371600"/>
          </a:xfrm>
          <a:prstGeom prst="ellipse">
            <a:avLst/>
          </a:prstGeom>
          <a:solidFill>
            <a:schemeClr val="accent1">
              <a:alpha val="0"/>
            </a:schemeClr>
          </a:solidFill>
          <a:ln w="57150">
            <a:solidFill>
              <a:srgbClr val="C00000"/>
            </a:solidFill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531409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solidFill>
                  <a:srgbClr val="0000FF"/>
                </a:solidFill>
              </a:rPr>
              <a:t>Short form of module instantiation</a:t>
            </a:r>
            <a:endParaRPr lang="de-CH" b="1">
              <a:solidFill>
                <a:srgbClr val="0000FF"/>
              </a:solidFill>
            </a:endParaRPr>
          </a:p>
          <a:p>
            <a:endParaRPr lang="de-CH"/>
          </a:p>
        </p:txBody>
      </p:sp>
      <p:pic>
        <p:nvPicPr>
          <p:cNvPr id="12" name="Content Placeholder 7" descr="struct.gif">
            <a:extLst>
              <a:ext uri="{FF2B5EF4-FFF2-40B4-BE49-F238E27FC236}">
                <a16:creationId xmlns:a16="http://schemas.microsoft.com/office/drawing/2014/main" id="{7CC3D3B2-EF48-4AF1-8486-FB785C2D9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558" y="1716246"/>
            <a:ext cx="4501430" cy="1788955"/>
          </a:xfrm>
          <a:prstGeom prst="rect">
            <a:avLst/>
          </a:prstGeom>
        </p:spPr>
      </p:pic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F374CAD1-E6A2-494B-BE84-38FC93AD2D27}"/>
              </a:ext>
            </a:extLst>
          </p:cNvPr>
          <p:cNvSpPr>
            <a:spLocks noGrp="1"/>
          </p:cNvSpPr>
          <p:nvPr/>
        </p:nvSpPr>
        <p:spPr bwMode="auto">
          <a:xfrm>
            <a:off x="472299" y="1676400"/>
            <a:ext cx="3870325" cy="4429125"/>
          </a:xfrm>
          <a:prstGeom prst="rect">
            <a:avLst/>
          </a:prstGeom>
          <a:solidFill>
            <a:srgbClr val="F6F5BD"/>
          </a:solidFill>
          <a:ln w="9525">
            <a:solidFill>
              <a:schemeClr val="accent4">
                <a:lumMod val="2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60000"/>
              <a:buFont typeface="Wingdings 2" pitchFamily="18" charset="2"/>
              <a:buNone/>
              <a:defRPr sz="1600" b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457200" indent="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11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module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top (A, SEL, C, Y);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input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A, SEL, C;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output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Y;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wire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n1;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alternative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small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i_first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( A, SEL, n1 );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/* Shorter instantiation,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pin order very important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*/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any pin order, safer choice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small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i_second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( .B(C),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     .Y(Y),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     .A(n1) 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endmodule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15" name="Content Placeholder 11">
            <a:extLst>
              <a:ext uri="{FF2B5EF4-FFF2-40B4-BE49-F238E27FC236}">
                <a16:creationId xmlns:a16="http://schemas.microsoft.com/office/drawing/2014/main" id="{A8026835-1884-4990-92EB-8AE22056E9A6}"/>
              </a:ext>
            </a:extLst>
          </p:cNvPr>
          <p:cNvSpPr>
            <a:spLocks noGrp="1"/>
          </p:cNvSpPr>
          <p:nvPr/>
        </p:nvSpPr>
        <p:spPr bwMode="auto">
          <a:xfrm>
            <a:off x="4708558" y="3810001"/>
            <a:ext cx="3870325" cy="229552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accent4">
                <a:lumMod val="2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60000"/>
              <a:buFont typeface="Wingdings 2" pitchFamily="18" charset="2"/>
              <a:buNone/>
              <a:defRPr sz="1600" b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457200" indent="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11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module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small (A, B, Y);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input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A;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input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B;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output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Y;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description of small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endmodule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</a:t>
            </a:r>
            <a:endParaRPr kumimoji="0" lang="de-CH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Structural HDL Example</a:t>
            </a:r>
            <a:endParaRPr lang="de-CH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1CC6E253-8EC9-407E-840E-A5D6D5DEB2F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946900" y="6373813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852F37-0DB9-4B5B-ACE3-9C9B1F266E8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26CDE7-1375-4B69-8C74-4D95D2FDE082}"/>
              </a:ext>
            </a:extLst>
          </p:cNvPr>
          <p:cNvSpPr txBox="1"/>
          <p:nvPr/>
        </p:nvSpPr>
        <p:spPr>
          <a:xfrm>
            <a:off x="5352619" y="1798320"/>
            <a:ext cx="1104901" cy="182880"/>
          </a:xfrm>
          <a:prstGeom prst="rect">
            <a:avLst/>
          </a:prstGeom>
          <a:solidFill>
            <a:srgbClr val="E6E6FA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i_first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EA64B6-CA6A-442B-9A27-A27928088FCF}"/>
              </a:ext>
            </a:extLst>
          </p:cNvPr>
          <p:cNvSpPr txBox="1"/>
          <p:nvPr/>
        </p:nvSpPr>
        <p:spPr>
          <a:xfrm>
            <a:off x="6905470" y="1934460"/>
            <a:ext cx="1104901" cy="182880"/>
          </a:xfrm>
          <a:prstGeom prst="rect">
            <a:avLst/>
          </a:prstGeom>
          <a:solidFill>
            <a:srgbClr val="E6E6FA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i_second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Kmap adjacencies go “around the edges”…">
            <a:extLst>
              <a:ext uri="{FF2B5EF4-FFF2-40B4-BE49-F238E27FC236}">
                <a16:creationId xmlns:a16="http://schemas.microsoft.com/office/drawing/2014/main" id="{EFEEC24F-B412-4598-9189-293FDA052B96}"/>
              </a:ext>
            </a:extLst>
          </p:cNvPr>
          <p:cNvSpPr txBox="1"/>
          <p:nvPr/>
        </p:nvSpPr>
        <p:spPr>
          <a:xfrm>
            <a:off x="1455205" y="5929933"/>
            <a:ext cx="6262236" cy="795089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0" marR="39686" lvl="0" indent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Tahoma"/>
                <a:cs typeface="Arial"/>
                <a:sym typeface="Arial"/>
              </a:rPr>
              <a:t>Short form is not good practice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Tahoma"/>
                <a:cs typeface="Arial"/>
                <a:sym typeface="Arial"/>
              </a:rPr>
              <a:t> </a:t>
            </a:r>
          </a:p>
          <a:p>
            <a:pPr marL="0" marR="39686" lvl="0" indent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Tahoma"/>
                <a:cs typeface="Arial"/>
                <a:sym typeface="Arial"/>
              </a:rPr>
              <a:t>as it reduces code maintainability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ahom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17829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663C-3212-4A44-A4DD-36C43C4B0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Structural HDL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AF30C-F6C7-4746-AAA6-64D329DE2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Verilog supports basic logic gates as predefined </a:t>
            </a:r>
            <a:r>
              <a:rPr lang="en-US" i="1">
                <a:solidFill>
                  <a:srgbClr val="0000FF"/>
                </a:solidFill>
              </a:rPr>
              <a:t>primitives</a:t>
            </a:r>
          </a:p>
          <a:p>
            <a:pPr lvl="1"/>
            <a:r>
              <a:rPr lang="en-US"/>
              <a:t>These primitives are </a:t>
            </a:r>
            <a:r>
              <a:rPr lang="en-US">
                <a:solidFill>
                  <a:srgbClr val="C00000"/>
                </a:solidFill>
              </a:rPr>
              <a:t>instantiated</a:t>
            </a:r>
            <a:r>
              <a:rPr lang="en-US"/>
              <a:t> like modules except that they are predefined in Verilog and </a:t>
            </a:r>
            <a:r>
              <a:rPr lang="en-US" i="1"/>
              <a:t>do not need a module definition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8B5C9A-4D5B-41B0-A047-276C1C906D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19D7DF-598B-483B-A6D0-8553CDFAE631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473A47BC-2F4E-4BCB-90E8-5F04AB78C92F}"/>
              </a:ext>
            </a:extLst>
          </p:cNvPr>
          <p:cNvSpPr>
            <a:spLocks noGrp="1"/>
          </p:cNvSpPr>
          <p:nvPr/>
        </p:nvSpPr>
        <p:spPr bwMode="auto">
          <a:xfrm>
            <a:off x="762000" y="2743199"/>
            <a:ext cx="7896225" cy="3505201"/>
          </a:xfrm>
          <a:prstGeom prst="rect">
            <a:avLst/>
          </a:prstGeom>
          <a:solidFill>
            <a:srgbClr val="F6F5BD"/>
          </a:solidFill>
          <a:ln w="9525">
            <a:solidFill>
              <a:schemeClr val="accent4">
                <a:lumMod val="2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60000"/>
              <a:buFont typeface="Wingdings 2" pitchFamily="18" charset="2"/>
              <a:buNone/>
              <a:defRPr sz="1600" b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457200" indent="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11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F0E2B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module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mux2(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input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d0, d1,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F0E2B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   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input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s,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F0E2B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   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output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y);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F0E2B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lang="en-US" sz="2000" b="1" dirty="0">
                <a:solidFill>
                  <a:srgbClr val="000000"/>
                </a:solidFill>
              </a:rPr>
              <a:t>   w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ire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ns,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y1, y2;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lvl="0">
              <a:buClr>
                <a:srgbClr val="4F0E2B">
                  <a:lumMod val="75000"/>
                  <a:lumOff val="25000"/>
                </a:srgbClr>
              </a:buClr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</a:t>
            </a:r>
          </a:p>
          <a:p>
            <a:pPr lvl="0">
              <a:buClr>
                <a:srgbClr val="4F0E2B">
                  <a:lumMod val="75000"/>
                  <a:lumOff val="25000"/>
                </a:srgbClr>
              </a:buClr>
              <a:defRPr/>
            </a:pPr>
            <a:r>
              <a:rPr lang="en-US" sz="2000" dirty="0">
                <a:solidFill>
                  <a:srgbClr val="000000"/>
                </a:solidFill>
              </a:rPr>
              <a:t>   </a:t>
            </a:r>
            <a:r>
              <a:rPr lang="en-US" sz="2000" dirty="0">
                <a:solidFill>
                  <a:srgbClr val="0000FF"/>
                </a:solidFill>
              </a:rPr>
              <a:t>not</a:t>
            </a:r>
            <a:r>
              <a:rPr lang="en-US" sz="2000" dirty="0">
                <a:solidFill>
                  <a:srgbClr val="000000"/>
                </a:solidFill>
              </a:rPr>
              <a:t>  g1 (ns, s);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F0E2B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lang="en-US" sz="2000" noProof="0" dirty="0">
                <a:solidFill>
                  <a:srgbClr val="000000"/>
                </a:solidFill>
              </a:rPr>
              <a:t> 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and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g2 (y1, d0, ns);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F0E2B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and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g3 (y2, d1, s);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F0E2B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or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g4 (y, y1, y2);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F0E2B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F0E2B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endmodule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8914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541A-6E50-4E10-9A0D-0173EADF0A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924800" cy="1447800"/>
          </a:xfrm>
        </p:spPr>
        <p:txBody>
          <a:bodyPr/>
          <a:lstStyle/>
          <a:p>
            <a:pPr algn="ctr"/>
            <a:r>
              <a:rPr lang="en-US" sz="5400"/>
              <a:t>Behavioral HDL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84C4D2-BDDB-4D95-ABCE-83F2DFEC20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96F28-B373-4613-A3E5-37E376E1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34200" y="6324600"/>
            <a:ext cx="2133600" cy="457200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EF67B4-941F-4736-A122-66E8AE1B419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969876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851900" cy="884238"/>
          </a:xfrm>
        </p:spPr>
        <p:txBody>
          <a:bodyPr/>
          <a:lstStyle/>
          <a:p>
            <a:r>
              <a:rPr lang="en-US" sz="3500" dirty="0"/>
              <a:t>Recall: Two Main Styles of HDL Implementation</a:t>
            </a:r>
          </a:p>
        </p:txBody>
      </p:sp>
      <p:sp>
        <p:nvSpPr>
          <p:cNvPr id="37890" name="Content Placeholder 11"/>
          <p:cNvSpPr>
            <a:spLocks noGrp="1"/>
          </p:cNvSpPr>
          <p:nvPr>
            <p:ph idx="1"/>
          </p:nvPr>
        </p:nvSpPr>
        <p:spPr>
          <a:xfrm>
            <a:off x="228600" y="990600"/>
            <a:ext cx="8610600" cy="5153025"/>
          </a:xfrm>
        </p:spPr>
        <p:txBody>
          <a:bodyPr/>
          <a:lstStyle/>
          <a:p>
            <a:r>
              <a:rPr lang="en-US" b="1">
                <a:solidFill>
                  <a:srgbClr val="0000FF"/>
                </a:solidFill>
              </a:rPr>
              <a:t>Structural (Gate-Level)</a:t>
            </a:r>
          </a:p>
          <a:p>
            <a:pPr lvl="1"/>
            <a:r>
              <a:rPr lang="en-US"/>
              <a:t>The module body contains </a:t>
            </a:r>
            <a:r>
              <a:rPr lang="en-US">
                <a:solidFill>
                  <a:srgbClr val="0000FF"/>
                </a:solidFill>
              </a:rPr>
              <a:t>gate-level description</a:t>
            </a:r>
            <a:r>
              <a:rPr lang="en-US"/>
              <a:t> of the circuit</a:t>
            </a:r>
          </a:p>
          <a:p>
            <a:pPr lvl="1"/>
            <a:r>
              <a:rPr lang="en-US"/>
              <a:t>Describe how modules are interconnected</a:t>
            </a:r>
          </a:p>
          <a:p>
            <a:pPr lvl="1"/>
            <a:r>
              <a:rPr lang="en-US"/>
              <a:t>Each module contains other modules (instances)</a:t>
            </a:r>
          </a:p>
          <a:p>
            <a:pPr lvl="1"/>
            <a:r>
              <a:rPr lang="en-US"/>
              <a:t>… and interconnections between these modules</a:t>
            </a:r>
          </a:p>
          <a:p>
            <a:pPr lvl="1"/>
            <a:r>
              <a:rPr lang="en-US"/>
              <a:t>Describes a hierarchy</a:t>
            </a:r>
          </a:p>
          <a:p>
            <a:endParaRPr lang="en-US" sz="1400"/>
          </a:p>
          <a:p>
            <a:r>
              <a:rPr lang="en-US" b="1">
                <a:solidFill>
                  <a:srgbClr val="0000FF"/>
                </a:solidFill>
              </a:rPr>
              <a:t>Behavioral</a:t>
            </a:r>
          </a:p>
          <a:p>
            <a:pPr lvl="1"/>
            <a:r>
              <a:rPr lang="en-US"/>
              <a:t>The module body contains </a:t>
            </a:r>
            <a:r>
              <a:rPr lang="en-US">
                <a:solidFill>
                  <a:srgbClr val="0000FF"/>
                </a:solidFill>
              </a:rPr>
              <a:t>functional description </a:t>
            </a:r>
            <a:r>
              <a:rPr lang="en-US"/>
              <a:t>of the circuit</a:t>
            </a:r>
          </a:p>
          <a:p>
            <a:pPr lvl="1"/>
            <a:r>
              <a:rPr lang="en-US"/>
              <a:t>Contains logical and mathematical </a:t>
            </a:r>
            <a:r>
              <a:rPr lang="en-US">
                <a:solidFill>
                  <a:srgbClr val="0000FF"/>
                </a:solidFill>
              </a:rPr>
              <a:t>operators</a:t>
            </a:r>
          </a:p>
          <a:p>
            <a:pPr lvl="1"/>
            <a:r>
              <a:rPr lang="en-US" b="1"/>
              <a:t>Level of abstraction is higher than gate-level</a:t>
            </a:r>
          </a:p>
          <a:p>
            <a:pPr lvl="2"/>
            <a:r>
              <a:rPr lang="en-US"/>
              <a:t>Many possible gate-level realizations of a behavioral description</a:t>
            </a:r>
          </a:p>
          <a:p>
            <a:pPr lvl="2"/>
            <a:endParaRPr lang="en-US" sz="1400"/>
          </a:p>
          <a:p>
            <a:r>
              <a:rPr lang="en-US" b="1">
                <a:solidFill>
                  <a:srgbClr val="C00000"/>
                </a:solidFill>
              </a:rPr>
              <a:t>Practical circuits would use a combination of both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E4958-3747-4C93-B196-51F8B2937C9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946900" y="6373813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852F37-0DB9-4B5B-ACE3-9C9B1F266E8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077822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B6986-0F49-FA43-A5BC-DCAB227B7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Required</a:t>
            </a:r>
            <a:r>
              <a:rPr lang="en-US" dirty="0"/>
              <a:t> Readings (Next Week)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E633C-0A0E-974D-975C-F60784384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Von Neumann Model, LC-3, and MIPS</a:t>
            </a:r>
          </a:p>
          <a:p>
            <a:pPr lvl="1"/>
            <a:r>
              <a:rPr lang="en-US" dirty="0"/>
              <a:t>P&amp;P, Chapter 4, 5</a:t>
            </a:r>
          </a:p>
          <a:p>
            <a:pPr lvl="1"/>
            <a:r>
              <a:rPr lang="en-US" dirty="0"/>
              <a:t>H&amp;H, Chapter 6</a:t>
            </a:r>
          </a:p>
          <a:p>
            <a:pPr lvl="1"/>
            <a:r>
              <a:rPr lang="en-US" dirty="0"/>
              <a:t>P&amp;P, Appendices A and C (ISA and microarchitecture of LC-3)</a:t>
            </a:r>
          </a:p>
          <a:p>
            <a:pPr lvl="1"/>
            <a:r>
              <a:rPr lang="en-US" dirty="0"/>
              <a:t>H&amp;H, Appendix B (MIPS instructions)</a:t>
            </a:r>
          </a:p>
          <a:p>
            <a:pPr lvl="1"/>
            <a:endParaRPr lang="en-US" dirty="0"/>
          </a:p>
          <a:p>
            <a:r>
              <a:rPr lang="en-US" dirty="0"/>
              <a:t>Programming</a:t>
            </a:r>
          </a:p>
          <a:p>
            <a:pPr lvl="1"/>
            <a:r>
              <a:rPr lang="en-US" dirty="0"/>
              <a:t>P&amp;P, Chapter 6</a:t>
            </a:r>
          </a:p>
          <a:p>
            <a:endParaRPr lang="en-US" dirty="0"/>
          </a:p>
          <a:p>
            <a:r>
              <a:rPr lang="en-US" b="1" dirty="0"/>
              <a:t>Recommended: </a:t>
            </a:r>
            <a:r>
              <a:rPr lang="en-US" dirty="0"/>
              <a:t>Digital Building Blocks</a:t>
            </a:r>
          </a:p>
          <a:p>
            <a:pPr lvl="1"/>
            <a:r>
              <a:rPr lang="en-US" dirty="0"/>
              <a:t>H&amp;H, Chapter 5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8F486-95F9-6E4D-B128-1BA6C169C4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257325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Behavioral HDL: Defining Functionality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D852748-E404-4317-A968-BFE88C0C193B}"/>
              </a:ext>
            </a:extLst>
          </p:cNvPr>
          <p:cNvSpPr>
            <a:spLocks noGrp="1"/>
          </p:cNvSpPr>
          <p:nvPr/>
        </p:nvSpPr>
        <p:spPr bwMode="auto">
          <a:xfrm>
            <a:off x="623887" y="1276350"/>
            <a:ext cx="7896225" cy="4972050"/>
          </a:xfrm>
          <a:prstGeom prst="rect">
            <a:avLst/>
          </a:prstGeom>
          <a:solidFill>
            <a:srgbClr val="F6F5BD"/>
          </a:solidFill>
          <a:ln w="9525">
            <a:solidFill>
              <a:schemeClr val="accent4">
                <a:lumMod val="2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60000"/>
              <a:buFont typeface="Wingdings 2" pitchFamily="18" charset="2"/>
              <a:buNone/>
              <a:defRPr sz="1600" b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457200" indent="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11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module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example (a,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b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,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c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,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y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	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input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a;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	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input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b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	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input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c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	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output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y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ＭＳ Ｐゴシック" charset="-128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// here comes the circuit description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assign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y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 =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~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a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&amp; ~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b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&amp; ~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c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            a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&amp; ~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b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&amp; ~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c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            a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&amp; ~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b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&amp; 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c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;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ＭＳ Ｐゴシック" charset="-128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endmodule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ＭＳ Ｐゴシック" charset="-128"/>
              <a:cs typeface="Consolas" pitchFamily="49" charset="0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80F5394-8C89-454D-A767-D2D77033851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946900" y="6373813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852F37-0DB9-4B5B-ACE3-9C9B1F266E8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279111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Behavioral HDL: Schematic View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7989B54-B52C-4F92-AF9A-14BA1487812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946900" y="6373813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852F37-0DB9-4B5B-ACE3-9C9B1F266E8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33CAB0-99DB-4C59-A0BA-FAA44EE04B28}"/>
              </a:ext>
            </a:extLst>
          </p:cNvPr>
          <p:cNvSpPr txBox="1"/>
          <p:nvPr/>
        </p:nvSpPr>
        <p:spPr>
          <a:xfrm>
            <a:off x="685800" y="1143000"/>
            <a:ext cx="731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A behavioral implementation still models a hardware circuit!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5C80CD6B-C68D-4EF1-B594-0566C208DD2D}"/>
              </a:ext>
            </a:extLst>
          </p:cNvPr>
          <p:cNvSpPr/>
          <p:nvPr/>
        </p:nvSpPr>
        <p:spPr>
          <a:xfrm>
            <a:off x="5181600" y="2667000"/>
            <a:ext cx="1371600" cy="4572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E3867A9-5888-4D4D-A8CD-B77358AF40A3}"/>
              </a:ext>
            </a:extLst>
          </p:cNvPr>
          <p:cNvSpPr/>
          <p:nvPr/>
        </p:nvSpPr>
        <p:spPr>
          <a:xfrm>
            <a:off x="5671480" y="3311238"/>
            <a:ext cx="1371600" cy="4572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25" name="Flowchart: Delay 124">
            <a:extLst>
              <a:ext uri="{FF2B5EF4-FFF2-40B4-BE49-F238E27FC236}">
                <a16:creationId xmlns:a16="http://schemas.microsoft.com/office/drawing/2014/main" id="{D67CBE03-F264-4EB8-98BD-510E343B31C7}"/>
              </a:ext>
            </a:extLst>
          </p:cNvPr>
          <p:cNvSpPr/>
          <p:nvPr/>
        </p:nvSpPr>
        <p:spPr>
          <a:xfrm>
            <a:off x="3644989" y="2275788"/>
            <a:ext cx="819094" cy="671896"/>
          </a:xfrm>
          <a:prstGeom prst="flowChartDelay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AND</a:t>
            </a:r>
          </a:p>
        </p:txBody>
      </p:sp>
      <p:sp>
        <p:nvSpPr>
          <p:cNvPr id="126" name="Arrow: Pentagon 125">
            <a:extLst>
              <a:ext uri="{FF2B5EF4-FFF2-40B4-BE49-F238E27FC236}">
                <a16:creationId xmlns:a16="http://schemas.microsoft.com/office/drawing/2014/main" id="{12F81ACF-B4FE-4E6C-87A3-743F15EB8A6B}"/>
              </a:ext>
            </a:extLst>
          </p:cNvPr>
          <p:cNvSpPr/>
          <p:nvPr/>
        </p:nvSpPr>
        <p:spPr>
          <a:xfrm>
            <a:off x="1143000" y="2501613"/>
            <a:ext cx="1066800" cy="381000"/>
          </a:xfrm>
          <a:prstGeom prst="homePlate">
            <a:avLst>
              <a:gd name="adj" fmla="val 8733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</a:t>
            </a:r>
          </a:p>
        </p:txBody>
      </p:sp>
      <p:sp>
        <p:nvSpPr>
          <p:cNvPr id="127" name="Arrow: Pentagon 126">
            <a:extLst>
              <a:ext uri="{FF2B5EF4-FFF2-40B4-BE49-F238E27FC236}">
                <a16:creationId xmlns:a16="http://schemas.microsoft.com/office/drawing/2014/main" id="{98F50A7D-F782-4C3D-AF5A-93082569DBF6}"/>
              </a:ext>
            </a:extLst>
          </p:cNvPr>
          <p:cNvSpPr/>
          <p:nvPr/>
        </p:nvSpPr>
        <p:spPr>
          <a:xfrm>
            <a:off x="7152808" y="3479499"/>
            <a:ext cx="1066800" cy="381000"/>
          </a:xfrm>
          <a:prstGeom prst="homePlate">
            <a:avLst>
              <a:gd name="adj" fmla="val 8733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y</a:t>
            </a:r>
          </a:p>
        </p:txBody>
      </p:sp>
      <p:sp>
        <p:nvSpPr>
          <p:cNvPr id="128" name="Arrow: Pentagon 127">
            <a:extLst>
              <a:ext uri="{FF2B5EF4-FFF2-40B4-BE49-F238E27FC236}">
                <a16:creationId xmlns:a16="http://schemas.microsoft.com/office/drawing/2014/main" id="{9D5CCAA1-26D9-4B30-914D-BD209A37B43E}"/>
              </a:ext>
            </a:extLst>
          </p:cNvPr>
          <p:cNvSpPr/>
          <p:nvPr/>
        </p:nvSpPr>
        <p:spPr>
          <a:xfrm>
            <a:off x="1143000" y="3685684"/>
            <a:ext cx="1066800" cy="381000"/>
          </a:xfrm>
          <a:prstGeom prst="homePlate">
            <a:avLst>
              <a:gd name="adj" fmla="val 8733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</a:t>
            </a:r>
          </a:p>
        </p:txBody>
      </p:sp>
      <p:sp>
        <p:nvSpPr>
          <p:cNvPr id="129" name="Arrow: Pentagon 128">
            <a:extLst>
              <a:ext uri="{FF2B5EF4-FFF2-40B4-BE49-F238E27FC236}">
                <a16:creationId xmlns:a16="http://schemas.microsoft.com/office/drawing/2014/main" id="{A0CE428C-301A-4D9B-A32A-284B463500EA}"/>
              </a:ext>
            </a:extLst>
          </p:cNvPr>
          <p:cNvSpPr/>
          <p:nvPr/>
        </p:nvSpPr>
        <p:spPr>
          <a:xfrm>
            <a:off x="1143000" y="4800600"/>
            <a:ext cx="1066800" cy="381000"/>
          </a:xfrm>
          <a:prstGeom prst="homePlate">
            <a:avLst>
              <a:gd name="adj" fmla="val 8733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528CFAE2-250E-45A3-9D1A-F7C9DD442196}"/>
              </a:ext>
            </a:extLst>
          </p:cNvPr>
          <p:cNvSpPr/>
          <p:nvPr/>
        </p:nvSpPr>
        <p:spPr>
          <a:xfrm>
            <a:off x="3461680" y="2296743"/>
            <a:ext cx="152400" cy="152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6F2CCE29-29BB-4B5C-BD72-654F97982D95}"/>
              </a:ext>
            </a:extLst>
          </p:cNvPr>
          <p:cNvSpPr/>
          <p:nvPr/>
        </p:nvSpPr>
        <p:spPr>
          <a:xfrm>
            <a:off x="3458299" y="2558763"/>
            <a:ext cx="152400" cy="152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D92245CC-9509-4F90-8075-5345C5B9A399}"/>
              </a:ext>
            </a:extLst>
          </p:cNvPr>
          <p:cNvSpPr/>
          <p:nvPr/>
        </p:nvSpPr>
        <p:spPr>
          <a:xfrm>
            <a:off x="3458299" y="2788233"/>
            <a:ext cx="152400" cy="152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33" name="Flowchart: Delay 132">
            <a:extLst>
              <a:ext uri="{FF2B5EF4-FFF2-40B4-BE49-F238E27FC236}">
                <a16:creationId xmlns:a16="http://schemas.microsoft.com/office/drawing/2014/main" id="{A13FB7AD-1157-4C32-8506-4F1C0AFA3EF6}"/>
              </a:ext>
            </a:extLst>
          </p:cNvPr>
          <p:cNvSpPr/>
          <p:nvPr/>
        </p:nvSpPr>
        <p:spPr>
          <a:xfrm>
            <a:off x="3675469" y="3339813"/>
            <a:ext cx="819094" cy="671896"/>
          </a:xfrm>
          <a:prstGeom prst="flowChartDelay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AND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6982600-857C-4CBA-A25F-668D01A274AC}"/>
              </a:ext>
            </a:extLst>
          </p:cNvPr>
          <p:cNvSpPr/>
          <p:nvPr/>
        </p:nvSpPr>
        <p:spPr>
          <a:xfrm>
            <a:off x="3488779" y="3622788"/>
            <a:ext cx="152400" cy="152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D6AE39F-7F2F-431C-89D3-58DCB3260F25}"/>
              </a:ext>
            </a:extLst>
          </p:cNvPr>
          <p:cNvSpPr/>
          <p:nvPr/>
        </p:nvSpPr>
        <p:spPr>
          <a:xfrm>
            <a:off x="3488779" y="3852258"/>
            <a:ext cx="152400" cy="152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36" name="Flowchart: Delay 135">
            <a:extLst>
              <a:ext uri="{FF2B5EF4-FFF2-40B4-BE49-F238E27FC236}">
                <a16:creationId xmlns:a16="http://schemas.microsoft.com/office/drawing/2014/main" id="{1CA9AC32-36CC-49D9-B694-78C534FBC12D}"/>
              </a:ext>
            </a:extLst>
          </p:cNvPr>
          <p:cNvSpPr/>
          <p:nvPr/>
        </p:nvSpPr>
        <p:spPr>
          <a:xfrm>
            <a:off x="3675469" y="4482813"/>
            <a:ext cx="819094" cy="671896"/>
          </a:xfrm>
          <a:prstGeom prst="flowChartDelay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AND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50340028-6942-44BC-AF64-EE80F69424BF}"/>
              </a:ext>
            </a:extLst>
          </p:cNvPr>
          <p:cNvSpPr/>
          <p:nvPr/>
        </p:nvSpPr>
        <p:spPr>
          <a:xfrm>
            <a:off x="3488779" y="4765788"/>
            <a:ext cx="152400" cy="152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ADE84D02-11C2-41D6-9706-3113F286DA4E}"/>
              </a:ext>
            </a:extLst>
          </p:cNvPr>
          <p:cNvCxnSpPr>
            <a:cxnSpLocks/>
            <a:stCxn id="126" idx="3"/>
            <a:endCxn id="130" idx="2"/>
          </p:cNvCxnSpPr>
          <p:nvPr/>
        </p:nvCxnSpPr>
        <p:spPr>
          <a:xfrm flipV="1">
            <a:off x="2209800" y="2372943"/>
            <a:ext cx="1251880" cy="319170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EFE03EA-27EF-496B-B33B-FCC3FF655B54}"/>
              </a:ext>
            </a:extLst>
          </p:cNvPr>
          <p:cNvCxnSpPr>
            <a:stCxn id="128" idx="3"/>
            <a:endCxn id="131" idx="2"/>
          </p:cNvCxnSpPr>
          <p:nvPr/>
        </p:nvCxnSpPr>
        <p:spPr>
          <a:xfrm flipV="1">
            <a:off x="2209800" y="2634963"/>
            <a:ext cx="1248499" cy="1241221"/>
          </a:xfrm>
          <a:prstGeom prst="bentConnector3">
            <a:avLst>
              <a:gd name="adj1" fmla="val 5854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37336764-7458-45F9-8014-7066BC2B644C}"/>
              </a:ext>
            </a:extLst>
          </p:cNvPr>
          <p:cNvCxnSpPr>
            <a:stCxn id="129" idx="3"/>
            <a:endCxn id="132" idx="2"/>
          </p:cNvCxnSpPr>
          <p:nvPr/>
        </p:nvCxnSpPr>
        <p:spPr>
          <a:xfrm flipV="1">
            <a:off x="2209800" y="2864433"/>
            <a:ext cx="1248499" cy="2126667"/>
          </a:xfrm>
          <a:prstGeom prst="bentConnector3">
            <a:avLst>
              <a:gd name="adj1" fmla="val 6505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Connector: Elbow 140">
            <a:extLst>
              <a:ext uri="{FF2B5EF4-FFF2-40B4-BE49-F238E27FC236}">
                <a16:creationId xmlns:a16="http://schemas.microsoft.com/office/drawing/2014/main" id="{319044EF-C823-439F-A122-9EAF4318C418}"/>
              </a:ext>
            </a:extLst>
          </p:cNvPr>
          <p:cNvCxnSpPr>
            <a:cxnSpLocks/>
          </p:cNvCxnSpPr>
          <p:nvPr/>
        </p:nvCxnSpPr>
        <p:spPr>
          <a:xfrm>
            <a:off x="2471080" y="2692113"/>
            <a:ext cx="1177290" cy="788017"/>
          </a:xfrm>
          <a:prstGeom prst="bentConnector3">
            <a:avLst>
              <a:gd name="adj1" fmla="val 1327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52CC5D3A-B0C5-4D6E-8050-042C5B3F8B87}"/>
              </a:ext>
            </a:extLst>
          </p:cNvPr>
          <p:cNvCxnSpPr>
            <a:cxnSpLocks/>
            <a:stCxn id="145" idx="0"/>
            <a:endCxn id="135" idx="2"/>
          </p:cNvCxnSpPr>
          <p:nvPr/>
        </p:nvCxnSpPr>
        <p:spPr>
          <a:xfrm rot="5400000" flipH="1" flipV="1">
            <a:off x="2617260" y="4087077"/>
            <a:ext cx="1030138" cy="712900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Oval 142">
            <a:extLst>
              <a:ext uri="{FF2B5EF4-FFF2-40B4-BE49-F238E27FC236}">
                <a16:creationId xmlns:a16="http://schemas.microsoft.com/office/drawing/2014/main" id="{328535D7-7D9E-47C1-8ED9-3E47B3E73473}"/>
              </a:ext>
            </a:extLst>
          </p:cNvPr>
          <p:cNvSpPr/>
          <p:nvPr/>
        </p:nvSpPr>
        <p:spPr>
          <a:xfrm>
            <a:off x="2443648" y="2661189"/>
            <a:ext cx="70104" cy="6901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A8875DAF-A25E-403E-BDD6-ED6C87F5EF91}"/>
              </a:ext>
            </a:extLst>
          </p:cNvPr>
          <p:cNvSpPr/>
          <p:nvPr/>
        </p:nvSpPr>
        <p:spPr>
          <a:xfrm>
            <a:off x="2893228" y="3838093"/>
            <a:ext cx="70104" cy="6901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EA4BF5E5-FDE2-4BBE-94F2-8AED7E1660CA}"/>
              </a:ext>
            </a:extLst>
          </p:cNvPr>
          <p:cNvSpPr/>
          <p:nvPr/>
        </p:nvSpPr>
        <p:spPr>
          <a:xfrm>
            <a:off x="2740827" y="4958596"/>
            <a:ext cx="70104" cy="6901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FE23DDE3-3465-479E-A002-8C886CBAC457}"/>
              </a:ext>
            </a:extLst>
          </p:cNvPr>
          <p:cNvCxnSpPr/>
          <p:nvPr/>
        </p:nvCxnSpPr>
        <p:spPr>
          <a:xfrm rot="16200000" flipH="1">
            <a:off x="2558384" y="3545226"/>
            <a:ext cx="1155083" cy="1024890"/>
          </a:xfrm>
          <a:prstGeom prst="bentConnector3">
            <a:avLst>
              <a:gd name="adj1" fmla="val 100137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F674B06B-F551-49F7-B4CA-5D983DD3F1F5}"/>
              </a:ext>
            </a:extLst>
          </p:cNvPr>
          <p:cNvCxnSpPr>
            <a:endCxn id="137" idx="2"/>
          </p:cNvCxnSpPr>
          <p:nvPr/>
        </p:nvCxnSpPr>
        <p:spPr>
          <a:xfrm>
            <a:off x="2426970" y="3872600"/>
            <a:ext cx="1061809" cy="969388"/>
          </a:xfrm>
          <a:prstGeom prst="bentConnector3">
            <a:avLst>
              <a:gd name="adj1" fmla="val 12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773438FE-9BAA-46FB-AC4B-D1D54E265466}"/>
              </a:ext>
            </a:extLst>
          </p:cNvPr>
          <p:cNvCxnSpPr/>
          <p:nvPr/>
        </p:nvCxnSpPr>
        <p:spPr>
          <a:xfrm>
            <a:off x="2498552" y="4991100"/>
            <a:ext cx="1142627" cy="76200"/>
          </a:xfrm>
          <a:prstGeom prst="bentConnector3">
            <a:avLst>
              <a:gd name="adj1" fmla="val -1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4C81A651-F286-4A65-A7DB-EAA858008D2E}"/>
              </a:ext>
            </a:extLst>
          </p:cNvPr>
          <p:cNvSpPr/>
          <p:nvPr/>
        </p:nvSpPr>
        <p:spPr>
          <a:xfrm>
            <a:off x="2405548" y="3838093"/>
            <a:ext cx="70104" cy="6901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B677C3E0-5C4C-431A-956C-45D9443F79CD}"/>
              </a:ext>
            </a:extLst>
          </p:cNvPr>
          <p:cNvSpPr/>
          <p:nvPr/>
        </p:nvSpPr>
        <p:spPr>
          <a:xfrm>
            <a:off x="2463500" y="4962830"/>
            <a:ext cx="70104" cy="6901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B97C162C-1FB5-4300-AD1A-FD732824FAFF}"/>
              </a:ext>
            </a:extLst>
          </p:cNvPr>
          <p:cNvSpPr/>
          <p:nvPr/>
        </p:nvSpPr>
        <p:spPr>
          <a:xfrm>
            <a:off x="2588428" y="3439385"/>
            <a:ext cx="70104" cy="6901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DFBA112-1301-4962-99D2-40A71FBB4ADA}"/>
              </a:ext>
            </a:extLst>
          </p:cNvPr>
          <p:cNvGrpSpPr/>
          <p:nvPr/>
        </p:nvGrpSpPr>
        <p:grpSpPr>
          <a:xfrm>
            <a:off x="5542367" y="3237706"/>
            <a:ext cx="1066800" cy="874208"/>
            <a:chOff x="5052487" y="3211069"/>
            <a:chExt cx="1066800" cy="874208"/>
          </a:xfrm>
        </p:grpSpPr>
        <p:sp>
          <p:nvSpPr>
            <p:cNvPr id="153" name="Flowchart: Stored Data 152">
              <a:extLst>
                <a:ext uri="{FF2B5EF4-FFF2-40B4-BE49-F238E27FC236}">
                  <a16:creationId xmlns:a16="http://schemas.microsoft.com/office/drawing/2014/main" id="{2A823B35-8AEC-429C-AB61-5F90A07EB27C}"/>
                </a:ext>
              </a:extLst>
            </p:cNvPr>
            <p:cNvSpPr/>
            <p:nvPr/>
          </p:nvSpPr>
          <p:spPr>
            <a:xfrm rot="10800000">
              <a:off x="5052487" y="3211069"/>
              <a:ext cx="1066800" cy="874208"/>
            </a:xfrm>
            <a:prstGeom prst="flowChartOnlineStorage">
              <a:avLst/>
            </a:prstGeom>
            <a:ln w="762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244F5908-7AA2-4A5E-9609-6206A94D7752}"/>
                </a:ext>
              </a:extLst>
            </p:cNvPr>
            <p:cNvSpPr txBox="1"/>
            <p:nvPr/>
          </p:nvSpPr>
          <p:spPr>
            <a:xfrm>
              <a:off x="5334000" y="3464443"/>
              <a:ext cx="685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panose="020B0600070205080204" pitchFamily="34" charset="-128"/>
                  <a:cs typeface="+mn-cs"/>
                </a:rPr>
                <a:t>OR</a:t>
              </a:r>
            </a:p>
          </p:txBody>
        </p:sp>
      </p:grp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CF6AAB70-9E5E-4E2D-962C-AA0619D34459}"/>
              </a:ext>
            </a:extLst>
          </p:cNvPr>
          <p:cNvCxnSpPr>
            <a:cxnSpLocks/>
            <a:stCxn id="125" idx="3"/>
          </p:cNvCxnSpPr>
          <p:nvPr/>
        </p:nvCxnSpPr>
        <p:spPr>
          <a:xfrm>
            <a:off x="4464083" y="2611736"/>
            <a:ext cx="1207397" cy="896664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9F81ACC9-D664-4452-8116-CB0D4C82E662}"/>
              </a:ext>
            </a:extLst>
          </p:cNvPr>
          <p:cNvCxnSpPr>
            <a:stCxn id="133" idx="3"/>
            <a:endCxn id="153" idx="3"/>
          </p:cNvCxnSpPr>
          <p:nvPr/>
        </p:nvCxnSpPr>
        <p:spPr>
          <a:xfrm flipV="1">
            <a:off x="4494563" y="3674810"/>
            <a:ext cx="1225604" cy="951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E5533826-1B38-4E4A-B1B1-CCB81A5FA8BE}"/>
              </a:ext>
            </a:extLst>
          </p:cNvPr>
          <p:cNvCxnSpPr>
            <a:stCxn id="136" idx="3"/>
          </p:cNvCxnSpPr>
          <p:nvPr/>
        </p:nvCxnSpPr>
        <p:spPr>
          <a:xfrm flipV="1">
            <a:off x="4494563" y="3940652"/>
            <a:ext cx="1176917" cy="878109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A8FC8D8-DAEF-4DA8-91C2-2F21FCF20B8E}"/>
              </a:ext>
            </a:extLst>
          </p:cNvPr>
          <p:cNvCxnSpPr>
            <a:cxnSpLocks/>
            <a:stCxn id="153" idx="1"/>
          </p:cNvCxnSpPr>
          <p:nvPr/>
        </p:nvCxnSpPr>
        <p:spPr>
          <a:xfrm>
            <a:off x="6609167" y="3674810"/>
            <a:ext cx="537626" cy="15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71860EAF-7252-4EE4-9120-6B09FA2F523B}"/>
              </a:ext>
            </a:extLst>
          </p:cNvPr>
          <p:cNvCxnSpPr>
            <a:cxnSpLocks/>
          </p:cNvCxnSpPr>
          <p:nvPr/>
        </p:nvCxnSpPr>
        <p:spPr>
          <a:xfrm flipH="1" flipV="1">
            <a:off x="3024362" y="3685684"/>
            <a:ext cx="480838" cy="133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Oval 159">
            <a:extLst>
              <a:ext uri="{FF2B5EF4-FFF2-40B4-BE49-F238E27FC236}">
                <a16:creationId xmlns:a16="http://schemas.microsoft.com/office/drawing/2014/main" id="{D6FF8F11-6318-4A58-8BBE-B7B972F98F22}"/>
              </a:ext>
            </a:extLst>
          </p:cNvPr>
          <p:cNvSpPr/>
          <p:nvPr/>
        </p:nvSpPr>
        <p:spPr>
          <a:xfrm>
            <a:off x="2986303" y="3656627"/>
            <a:ext cx="70104" cy="6901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20173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0178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Bitwise Operators in Behavioral Verilog</a:t>
            </a:r>
          </a:p>
        </p:txBody>
      </p:sp>
      <p:sp>
        <p:nvSpPr>
          <p:cNvPr id="5" name="Content Placeholder 17">
            <a:extLst>
              <a:ext uri="{FF2B5EF4-FFF2-40B4-BE49-F238E27FC236}">
                <a16:creationId xmlns:a16="http://schemas.microsoft.com/office/drawing/2014/main" id="{FB37F22E-9F8C-4262-B42F-F996083C2D5C}"/>
              </a:ext>
            </a:extLst>
          </p:cNvPr>
          <p:cNvSpPr>
            <a:spLocks noGrp="1"/>
          </p:cNvSpPr>
          <p:nvPr/>
        </p:nvSpPr>
        <p:spPr bwMode="auto">
          <a:xfrm>
            <a:off x="623887" y="1200150"/>
            <a:ext cx="7896225" cy="4972050"/>
          </a:xfrm>
          <a:prstGeom prst="rect">
            <a:avLst/>
          </a:prstGeom>
          <a:solidFill>
            <a:srgbClr val="F6F5BD"/>
          </a:solidFill>
          <a:ln w="9525">
            <a:solidFill>
              <a:schemeClr val="accent4">
                <a:lumMod val="2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60000"/>
              <a:buFont typeface="Wingdings 2" pitchFamily="18" charset="2"/>
              <a:buNone/>
              <a:defRPr sz="1600" b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457200" indent="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11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module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gates(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input 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[3:0]  a, b,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      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output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[3:0] y1, y2, y3, y4, y5);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/* Five different two-input logic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gates acting on 4 bit buses */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assign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y1 = a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&amp;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b;    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AND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assign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y2 = a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|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b;    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OR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assign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y3 = a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^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b;    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XOR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assign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y4 =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~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(a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&amp;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b); 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NAND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assign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y5 =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~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(a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|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b); 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NOR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endmodule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A5A483D-B3A1-4AEF-B8A8-F1BBEDA9EB8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946900" y="6373813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852F37-0DB9-4B5B-ACE3-9C9B1F266E8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394778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2226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Bitwise Operators: Schematic View</a:t>
            </a:r>
          </a:p>
        </p:txBody>
      </p:sp>
      <p:pic>
        <p:nvPicPr>
          <p:cNvPr id="52230" name="Picture 5"/>
          <p:cNvPicPr>
            <a:picLocks noGrp="1" noChangeAspect="1" noChangeArrowheads="1"/>
          </p:cNvPicPr>
          <p:nvPr>
            <p:ph idx="1"/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273497"/>
            <a:ext cx="6286691" cy="4768205"/>
          </a:xfrm>
          <a:noFill/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A754D42-F443-4C77-98D2-BCE8744E980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946900" y="6373813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852F37-0DB9-4B5B-ACE3-9C9B1F266E8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7AB80F-2287-41A8-A2ED-DD30953DB9F0}"/>
              </a:ext>
            </a:extLst>
          </p:cNvPr>
          <p:cNvSpPr/>
          <p:nvPr/>
        </p:nvSpPr>
        <p:spPr>
          <a:xfrm>
            <a:off x="4495800" y="1905000"/>
            <a:ext cx="1371600" cy="4572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4AA3DA-4E59-4C7B-AD6C-52361385857E}"/>
              </a:ext>
            </a:extLst>
          </p:cNvPr>
          <p:cNvSpPr/>
          <p:nvPr/>
        </p:nvSpPr>
        <p:spPr>
          <a:xfrm>
            <a:off x="4343400" y="3428999"/>
            <a:ext cx="1371600" cy="4572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C46030-A57C-46ED-9D43-2CF048E7A9DF}"/>
              </a:ext>
            </a:extLst>
          </p:cNvPr>
          <p:cNvSpPr/>
          <p:nvPr/>
        </p:nvSpPr>
        <p:spPr>
          <a:xfrm>
            <a:off x="4343400" y="5118890"/>
            <a:ext cx="1371600" cy="3675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165280-8E2F-4BCB-BDE9-E8884F466217}"/>
              </a:ext>
            </a:extLst>
          </p:cNvPr>
          <p:cNvSpPr/>
          <p:nvPr/>
        </p:nvSpPr>
        <p:spPr>
          <a:xfrm>
            <a:off x="2971800" y="5118890"/>
            <a:ext cx="762000" cy="3675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6B127B-E6E8-4AC7-AF23-D3C445A44A5C}"/>
              </a:ext>
            </a:extLst>
          </p:cNvPr>
          <p:cNvSpPr/>
          <p:nvPr/>
        </p:nvSpPr>
        <p:spPr>
          <a:xfrm>
            <a:off x="3007360" y="3505200"/>
            <a:ext cx="762000" cy="3675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0270902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274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sz="3600"/>
              <a:t>Reduction Operators in Behavioral Verilog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5646CE-2C54-4518-A77F-2CD5D9D9A988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23887" y="1200150"/>
            <a:ext cx="7896225" cy="4972050"/>
          </a:xfrm>
          <a:prstGeom prst="rect">
            <a:avLst/>
          </a:prstGeom>
          <a:solidFill>
            <a:srgbClr val="F6F5BD"/>
          </a:solidFill>
          <a:ln w="9525">
            <a:solidFill>
              <a:schemeClr val="accent4">
                <a:lumMod val="2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60000"/>
              <a:buFont typeface="Wingdings 2" pitchFamily="18" charset="2"/>
              <a:buNone/>
              <a:defRPr sz="1600" b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457200" indent="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11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module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and8(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input 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[7:0] a,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     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output      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y);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assign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y =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&amp;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a;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&amp;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a is much easier to write than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//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assign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y = a[7]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&amp;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a[6]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&amp;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a[5]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&amp;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a[4]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&amp;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//            a[3]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&amp;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a[2]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&amp;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a[1]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&amp;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a[0];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endmodule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7132490-D579-40D4-A5E4-5C1076FED56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946900" y="6373813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852F37-0DB9-4B5B-ACE3-9C9B1F266E8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7619271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6322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Reduction Operators: Schematic View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C41FC9E-CD6A-43A1-B691-623888F5B7A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946900" y="6373813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852F37-0DB9-4B5B-ACE3-9C9B1F266E8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Flowchart: Delay 1">
            <a:extLst>
              <a:ext uri="{FF2B5EF4-FFF2-40B4-BE49-F238E27FC236}">
                <a16:creationId xmlns:a16="http://schemas.microsoft.com/office/drawing/2014/main" id="{8F8AD920-7BD0-4E69-81FF-641E411A0C8B}"/>
              </a:ext>
            </a:extLst>
          </p:cNvPr>
          <p:cNvSpPr/>
          <p:nvPr/>
        </p:nvSpPr>
        <p:spPr>
          <a:xfrm>
            <a:off x="4906293" y="2854960"/>
            <a:ext cx="1790588" cy="1752600"/>
          </a:xfrm>
          <a:prstGeom prst="flowChartDelay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AND</a:t>
            </a: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F955F2E7-A1DE-4416-9633-01601A84C3E3}"/>
              </a:ext>
            </a:extLst>
          </p:cNvPr>
          <p:cNvSpPr/>
          <p:nvPr/>
        </p:nvSpPr>
        <p:spPr>
          <a:xfrm>
            <a:off x="653120" y="3486595"/>
            <a:ext cx="1066800" cy="381000"/>
          </a:xfrm>
          <a:prstGeom prst="homePlate">
            <a:avLst>
              <a:gd name="adj" fmla="val 8733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a[7:0]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AE5AF6-63F2-4D1C-B77A-A4B87DAA3765}"/>
              </a:ext>
            </a:extLst>
          </p:cNvPr>
          <p:cNvCxnSpPr>
            <a:cxnSpLocks/>
          </p:cNvCxnSpPr>
          <p:nvPr/>
        </p:nvCxnSpPr>
        <p:spPr>
          <a:xfrm>
            <a:off x="1709760" y="3680593"/>
            <a:ext cx="76200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284913-B433-42BF-AC48-845513443FFD}"/>
              </a:ext>
            </a:extLst>
          </p:cNvPr>
          <p:cNvSpPr txBox="1"/>
          <p:nvPr/>
        </p:nvSpPr>
        <p:spPr>
          <a:xfrm>
            <a:off x="1534008" y="3286848"/>
            <a:ext cx="769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[7:0]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17D5F84-F256-411B-BB86-63B0230CEEA4}"/>
              </a:ext>
            </a:extLst>
          </p:cNvPr>
          <p:cNvCxnSpPr>
            <a:cxnSpLocks/>
          </p:cNvCxnSpPr>
          <p:nvPr/>
        </p:nvCxnSpPr>
        <p:spPr>
          <a:xfrm flipV="1">
            <a:off x="2447573" y="2093883"/>
            <a:ext cx="24187" cy="3120935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6C35FBD-6F8E-49A1-8DE7-3055E27169DB}"/>
              </a:ext>
            </a:extLst>
          </p:cNvPr>
          <p:cNvCxnSpPr>
            <a:cxnSpLocks/>
          </p:cNvCxnSpPr>
          <p:nvPr/>
        </p:nvCxnSpPr>
        <p:spPr>
          <a:xfrm>
            <a:off x="2447573" y="2117141"/>
            <a:ext cx="76200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483479B-14D7-42D0-9342-6F1EA6E76E88}"/>
              </a:ext>
            </a:extLst>
          </p:cNvPr>
          <p:cNvSpPr txBox="1"/>
          <p:nvPr/>
        </p:nvSpPr>
        <p:spPr>
          <a:xfrm>
            <a:off x="2547960" y="1699393"/>
            <a:ext cx="769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[0]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91ABD2-525B-4604-9AE5-679D191DBF1D}"/>
              </a:ext>
            </a:extLst>
          </p:cNvPr>
          <p:cNvCxnSpPr>
            <a:cxnSpLocks/>
          </p:cNvCxnSpPr>
          <p:nvPr/>
        </p:nvCxnSpPr>
        <p:spPr>
          <a:xfrm>
            <a:off x="2447573" y="2552669"/>
            <a:ext cx="76200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19644E9-7ADF-421A-BDFF-33AA75E92F4A}"/>
              </a:ext>
            </a:extLst>
          </p:cNvPr>
          <p:cNvSpPr txBox="1"/>
          <p:nvPr/>
        </p:nvSpPr>
        <p:spPr>
          <a:xfrm>
            <a:off x="2547960" y="2134921"/>
            <a:ext cx="769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[1]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8629951-0445-4E5F-9745-37CD3AC889C3}"/>
              </a:ext>
            </a:extLst>
          </p:cNvPr>
          <p:cNvCxnSpPr>
            <a:cxnSpLocks/>
          </p:cNvCxnSpPr>
          <p:nvPr/>
        </p:nvCxnSpPr>
        <p:spPr>
          <a:xfrm>
            <a:off x="2447573" y="3019632"/>
            <a:ext cx="76200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3A5983-2254-4536-9311-E3975997865F}"/>
              </a:ext>
            </a:extLst>
          </p:cNvPr>
          <p:cNvSpPr txBox="1"/>
          <p:nvPr/>
        </p:nvSpPr>
        <p:spPr>
          <a:xfrm>
            <a:off x="2547960" y="2601884"/>
            <a:ext cx="769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[2]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C0088EC-7D8E-4BCD-BE6F-688D4BB80A8F}"/>
              </a:ext>
            </a:extLst>
          </p:cNvPr>
          <p:cNvCxnSpPr>
            <a:cxnSpLocks/>
          </p:cNvCxnSpPr>
          <p:nvPr/>
        </p:nvCxnSpPr>
        <p:spPr>
          <a:xfrm>
            <a:off x="2447573" y="3486595"/>
            <a:ext cx="76200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DC738BE-0572-4C0C-9B50-D83613503F07}"/>
              </a:ext>
            </a:extLst>
          </p:cNvPr>
          <p:cNvSpPr txBox="1"/>
          <p:nvPr/>
        </p:nvSpPr>
        <p:spPr>
          <a:xfrm>
            <a:off x="2547960" y="3068847"/>
            <a:ext cx="769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[3]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1068E72-659C-48D4-94BC-0A9A198FFF90}"/>
              </a:ext>
            </a:extLst>
          </p:cNvPr>
          <p:cNvCxnSpPr>
            <a:cxnSpLocks/>
          </p:cNvCxnSpPr>
          <p:nvPr/>
        </p:nvCxnSpPr>
        <p:spPr>
          <a:xfrm>
            <a:off x="2447573" y="3913320"/>
            <a:ext cx="76200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A0E6836-4235-454B-963C-0438F554E9BE}"/>
              </a:ext>
            </a:extLst>
          </p:cNvPr>
          <p:cNvSpPr txBox="1"/>
          <p:nvPr/>
        </p:nvSpPr>
        <p:spPr>
          <a:xfrm>
            <a:off x="2547960" y="3495572"/>
            <a:ext cx="769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[4]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BA6A362-59D8-4DA9-B1F7-1B373212D4AC}"/>
              </a:ext>
            </a:extLst>
          </p:cNvPr>
          <p:cNvCxnSpPr>
            <a:cxnSpLocks/>
          </p:cNvCxnSpPr>
          <p:nvPr/>
        </p:nvCxnSpPr>
        <p:spPr>
          <a:xfrm>
            <a:off x="2447573" y="4358214"/>
            <a:ext cx="76200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B038E76-5F14-4A08-A2E6-0E18FD19DAB7}"/>
              </a:ext>
            </a:extLst>
          </p:cNvPr>
          <p:cNvSpPr txBox="1"/>
          <p:nvPr/>
        </p:nvSpPr>
        <p:spPr>
          <a:xfrm>
            <a:off x="2547960" y="3940466"/>
            <a:ext cx="769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[5]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AC7FDFA-295E-427E-A247-68ECDF717D4C}"/>
              </a:ext>
            </a:extLst>
          </p:cNvPr>
          <p:cNvCxnSpPr>
            <a:cxnSpLocks/>
          </p:cNvCxnSpPr>
          <p:nvPr/>
        </p:nvCxnSpPr>
        <p:spPr>
          <a:xfrm>
            <a:off x="2447573" y="4795883"/>
            <a:ext cx="76200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BA9038D-E165-4B97-9A66-A4017E4889A2}"/>
              </a:ext>
            </a:extLst>
          </p:cNvPr>
          <p:cNvSpPr txBox="1"/>
          <p:nvPr/>
        </p:nvSpPr>
        <p:spPr>
          <a:xfrm>
            <a:off x="2547960" y="4378135"/>
            <a:ext cx="769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[6]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913D043-B27E-4057-9821-D462F83D1417}"/>
              </a:ext>
            </a:extLst>
          </p:cNvPr>
          <p:cNvCxnSpPr>
            <a:cxnSpLocks/>
          </p:cNvCxnSpPr>
          <p:nvPr/>
        </p:nvCxnSpPr>
        <p:spPr>
          <a:xfrm>
            <a:off x="2447573" y="5214818"/>
            <a:ext cx="76200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528DB2A-6BD6-4533-8FDF-25DBA39C0899}"/>
              </a:ext>
            </a:extLst>
          </p:cNvPr>
          <p:cNvSpPr txBox="1"/>
          <p:nvPr/>
        </p:nvSpPr>
        <p:spPr>
          <a:xfrm>
            <a:off x="2547960" y="4797070"/>
            <a:ext cx="769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[7]</a:t>
            </a: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205AFEAF-12E9-4CFA-8E95-2AAE6962E299}"/>
              </a:ext>
            </a:extLst>
          </p:cNvPr>
          <p:cNvCxnSpPr/>
          <p:nvPr/>
        </p:nvCxnSpPr>
        <p:spPr>
          <a:xfrm rot="10800000">
            <a:off x="3209573" y="2117142"/>
            <a:ext cx="1696720" cy="902491"/>
          </a:xfrm>
          <a:prstGeom prst="bentConnector3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6D49F2B5-21D9-4531-9F75-1E58CF223468}"/>
              </a:ext>
            </a:extLst>
          </p:cNvPr>
          <p:cNvCxnSpPr/>
          <p:nvPr/>
        </p:nvCxnSpPr>
        <p:spPr>
          <a:xfrm rot="10800000">
            <a:off x="3209573" y="2543866"/>
            <a:ext cx="1696720" cy="695762"/>
          </a:xfrm>
          <a:prstGeom prst="bentConnector3">
            <a:avLst>
              <a:gd name="adj1" fmla="val 60778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044384B9-2EBF-4852-BB9D-280339616E1B}"/>
              </a:ext>
            </a:extLst>
          </p:cNvPr>
          <p:cNvCxnSpPr>
            <a:cxnSpLocks/>
          </p:cNvCxnSpPr>
          <p:nvPr/>
        </p:nvCxnSpPr>
        <p:spPr>
          <a:xfrm rot="10800000">
            <a:off x="3199414" y="3011457"/>
            <a:ext cx="1706879" cy="476325"/>
          </a:xfrm>
          <a:prstGeom prst="bentConnector3">
            <a:avLst>
              <a:gd name="adj1" fmla="val 6607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9E04CDAE-60C2-4641-90CF-484D0D52AADD}"/>
              </a:ext>
            </a:extLst>
          </p:cNvPr>
          <p:cNvCxnSpPr>
            <a:stCxn id="2" idx="1"/>
          </p:cNvCxnSpPr>
          <p:nvPr/>
        </p:nvCxnSpPr>
        <p:spPr>
          <a:xfrm rot="10800000">
            <a:off x="3199413" y="3533008"/>
            <a:ext cx="1706880" cy="198253"/>
          </a:xfrm>
          <a:prstGeom prst="bentConnector3">
            <a:avLst>
              <a:gd name="adj1" fmla="val 70238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A2C23C9B-1F91-4422-95E8-CC4E9EAE2F0D}"/>
              </a:ext>
            </a:extLst>
          </p:cNvPr>
          <p:cNvCxnSpPr/>
          <p:nvPr/>
        </p:nvCxnSpPr>
        <p:spPr>
          <a:xfrm rot="10800000" flipV="1">
            <a:off x="3209573" y="4121572"/>
            <a:ext cx="1696721" cy="221854"/>
          </a:xfrm>
          <a:prstGeom prst="bentConnector3">
            <a:avLst>
              <a:gd name="adj1" fmla="val 76347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0810634B-4F63-4B97-AAF8-2DE1B6340EEA}"/>
              </a:ext>
            </a:extLst>
          </p:cNvPr>
          <p:cNvCxnSpPr/>
          <p:nvPr/>
        </p:nvCxnSpPr>
        <p:spPr>
          <a:xfrm rot="10800000" flipV="1">
            <a:off x="3207033" y="4308537"/>
            <a:ext cx="1699261" cy="486160"/>
          </a:xfrm>
          <a:prstGeom prst="bentConnector3">
            <a:avLst>
              <a:gd name="adj1" fmla="val 62556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323" name="Connector: Elbow 56322">
            <a:extLst>
              <a:ext uri="{FF2B5EF4-FFF2-40B4-BE49-F238E27FC236}">
                <a16:creationId xmlns:a16="http://schemas.microsoft.com/office/drawing/2014/main" id="{1CC1D3B2-C30E-4B88-AFF7-099FA6BA20DE}"/>
              </a:ext>
            </a:extLst>
          </p:cNvPr>
          <p:cNvCxnSpPr/>
          <p:nvPr/>
        </p:nvCxnSpPr>
        <p:spPr>
          <a:xfrm rot="10800000" flipV="1">
            <a:off x="3205762" y="4490903"/>
            <a:ext cx="1700530" cy="723451"/>
          </a:xfrm>
          <a:prstGeom prst="bentConnector3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Arrow: Pentagon 70">
            <a:extLst>
              <a:ext uri="{FF2B5EF4-FFF2-40B4-BE49-F238E27FC236}">
                <a16:creationId xmlns:a16="http://schemas.microsoft.com/office/drawing/2014/main" id="{86913399-6643-4A4D-9301-5C85FC746D46}"/>
              </a:ext>
            </a:extLst>
          </p:cNvPr>
          <p:cNvSpPr/>
          <p:nvPr/>
        </p:nvSpPr>
        <p:spPr>
          <a:xfrm>
            <a:off x="7239000" y="3545392"/>
            <a:ext cx="1066800" cy="381000"/>
          </a:xfrm>
          <a:prstGeom prst="homePlate">
            <a:avLst>
              <a:gd name="adj" fmla="val 8733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y</a:t>
            </a:r>
          </a:p>
        </p:txBody>
      </p:sp>
      <p:cxnSp>
        <p:nvCxnSpPr>
          <p:cNvPr id="56328" name="Straight Connector 56327">
            <a:extLst>
              <a:ext uri="{FF2B5EF4-FFF2-40B4-BE49-F238E27FC236}">
                <a16:creationId xmlns:a16="http://schemas.microsoft.com/office/drawing/2014/main" id="{56F8FC65-0668-4680-BD06-1A46C36DF587}"/>
              </a:ext>
            </a:extLst>
          </p:cNvPr>
          <p:cNvCxnSpPr>
            <a:stCxn id="2" idx="3"/>
            <a:endCxn id="71" idx="1"/>
          </p:cNvCxnSpPr>
          <p:nvPr/>
        </p:nvCxnSpPr>
        <p:spPr>
          <a:xfrm>
            <a:off x="6696881" y="3731260"/>
            <a:ext cx="542119" cy="463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338" name="Straight Connector 56337">
            <a:extLst>
              <a:ext uri="{FF2B5EF4-FFF2-40B4-BE49-F238E27FC236}">
                <a16:creationId xmlns:a16="http://schemas.microsoft.com/office/drawing/2014/main" id="{12FF7ECD-9362-49D6-A7B0-FF19F4D30EB7}"/>
              </a:ext>
            </a:extLst>
          </p:cNvPr>
          <p:cNvCxnSpPr/>
          <p:nvPr/>
        </p:nvCxnSpPr>
        <p:spPr>
          <a:xfrm>
            <a:off x="3207032" y="3913320"/>
            <a:ext cx="1699260" cy="722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CB6B1B5-E665-4B3D-9C9F-44779486EAED}"/>
              </a:ext>
            </a:extLst>
          </p:cNvPr>
          <p:cNvSpPr txBox="1"/>
          <p:nvPr/>
        </p:nvSpPr>
        <p:spPr>
          <a:xfrm>
            <a:off x="4578138" y="4701262"/>
            <a:ext cx="218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8-input AND gate</a:t>
            </a:r>
          </a:p>
        </p:txBody>
      </p:sp>
    </p:spTree>
    <p:extLst>
      <p:ext uri="{BB962C8B-B14F-4D97-AF65-F5344CB8AC3E}">
        <p14:creationId xmlns:p14="http://schemas.microsoft.com/office/powerpoint/2010/main" val="2051252310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8370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sz="3600"/>
              <a:t>Conditional Assignment in Behavioral Verilog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4038600"/>
            <a:ext cx="8610600" cy="2209800"/>
          </a:xfrm>
        </p:spPr>
        <p:txBody>
          <a:bodyPr/>
          <a:lstStyle/>
          <a:p>
            <a:r>
              <a:rPr lang="en-US"/>
              <a:t>? :  is also called a </a:t>
            </a:r>
            <a:r>
              <a:rPr lang="en-US">
                <a:solidFill>
                  <a:srgbClr val="0000FF"/>
                </a:solidFill>
              </a:rPr>
              <a:t>ternary operator </a:t>
            </a:r>
            <a:r>
              <a:rPr lang="en-US"/>
              <a:t>as it operates on three inputs:</a:t>
            </a:r>
          </a:p>
          <a:p>
            <a:pPr lvl="1"/>
            <a:r>
              <a:rPr lang="en-US"/>
              <a:t>s</a:t>
            </a:r>
          </a:p>
          <a:p>
            <a:pPr lvl="1"/>
            <a:r>
              <a:rPr lang="en-US"/>
              <a:t>d1</a:t>
            </a:r>
          </a:p>
          <a:p>
            <a:pPr lvl="1"/>
            <a:r>
              <a:rPr lang="en-US"/>
              <a:t>d0</a:t>
            </a:r>
          </a:p>
          <a:p>
            <a:pPr lvl="0">
              <a:buClr>
                <a:srgbClr val="4F0E2B">
                  <a:lumMod val="75000"/>
                  <a:lumOff val="25000"/>
                </a:srgbClr>
              </a:buClr>
            </a:pPr>
            <a:endParaRPr lang="en-US" sz="2000" b="1">
              <a:solidFill>
                <a:srgbClr val="000000"/>
              </a:solidFill>
            </a:endParaRP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EBD62A19-BF3F-4653-BC7E-5985897A58A7}"/>
              </a:ext>
            </a:extLst>
          </p:cNvPr>
          <p:cNvSpPr>
            <a:spLocks noGrp="1"/>
          </p:cNvSpPr>
          <p:nvPr/>
        </p:nvSpPr>
        <p:spPr bwMode="auto">
          <a:xfrm>
            <a:off x="623887" y="1219200"/>
            <a:ext cx="7896225" cy="2524124"/>
          </a:xfrm>
          <a:prstGeom prst="rect">
            <a:avLst/>
          </a:prstGeom>
          <a:solidFill>
            <a:srgbClr val="F6F5BD"/>
          </a:solidFill>
          <a:ln w="9525">
            <a:solidFill>
              <a:schemeClr val="accent4">
                <a:lumMod val="2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60000"/>
              <a:buFont typeface="Wingdings 2" pitchFamily="18" charset="2"/>
              <a:buNone/>
              <a:defRPr sz="1600" b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457200" indent="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11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F0E2B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module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mux2(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input 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[3:0] d0, d1,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F0E2B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     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input       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s,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F0E2B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     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output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[3:0] y);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F0E2B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F0E2B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assign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y = s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?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d1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: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d0;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F0E2B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// if (s) then y=d1 else y=d0;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F0E2B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F0E2B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endmodule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4230C08-E4C6-405F-8593-423DA878924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946900" y="6373813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852F37-0DB9-4B5B-ACE3-9C9B1F266E8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9594806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0418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Conditional Assignment: Schematic View</a:t>
            </a:r>
          </a:p>
        </p:txBody>
      </p:sp>
      <p:pic>
        <p:nvPicPr>
          <p:cNvPr id="60422" name="Picture 5"/>
          <p:cNvPicPr>
            <a:picLocks noGrp="1" noChangeAspect="1" noChangeArrowheads="1"/>
          </p:cNvPicPr>
          <p:nvPr>
            <p:ph idx="1"/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184099"/>
            <a:ext cx="7238475" cy="2489801"/>
          </a:xfrm>
          <a:noFill/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9649A10-740F-40C0-9911-F586AE0A025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946900" y="6373813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852F37-0DB9-4B5B-ACE3-9C9B1F266E8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A9A748-4504-4895-B38C-C522B8226158}"/>
              </a:ext>
            </a:extLst>
          </p:cNvPr>
          <p:cNvSpPr/>
          <p:nvPr/>
        </p:nvSpPr>
        <p:spPr>
          <a:xfrm>
            <a:off x="4419600" y="4084302"/>
            <a:ext cx="1600200" cy="61976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743817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2466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More Complex Conditional Assignments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7A7263-F7D0-434F-BA75-C45499ED3B68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23887" y="1123950"/>
            <a:ext cx="7896225" cy="4972050"/>
          </a:xfrm>
          <a:prstGeom prst="rect">
            <a:avLst/>
          </a:prstGeom>
          <a:solidFill>
            <a:srgbClr val="F6F5BD"/>
          </a:solidFill>
          <a:ln w="9525">
            <a:solidFill>
              <a:schemeClr val="accent4">
                <a:lumMod val="2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60000"/>
              <a:buFont typeface="Wingdings 2" pitchFamily="18" charset="2"/>
              <a:buNone/>
              <a:defRPr sz="1600" b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457200" indent="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11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module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mux4(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input 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[3:0] d0, d1, d2, d3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     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input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[1:0] s,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     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output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[3:0] y);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assign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y = s[1]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?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( s[0]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?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d3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: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d2)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             :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( s[0]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?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d1 : d0);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if (s1) then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//      if (s0) then y=d3 else y=d2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// else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//      if (s0) then y=d1 else y=d0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endmodule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F5F7FF8-A6EC-43BD-A3BC-EF3715A4BD5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946900" y="6373813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852F37-0DB9-4B5B-ACE3-9C9B1F266E8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6110190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4514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sz="3600"/>
              <a:t>Even More Complex Conditional Assignments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066534-143D-40D8-87D5-CA3C091C501D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23887" y="1123950"/>
            <a:ext cx="7896225" cy="4972050"/>
          </a:xfrm>
          <a:prstGeom prst="rect">
            <a:avLst/>
          </a:prstGeom>
          <a:solidFill>
            <a:srgbClr val="F6F5BD"/>
          </a:solidFill>
          <a:ln w="9525">
            <a:solidFill>
              <a:schemeClr val="accent4">
                <a:lumMod val="2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60000"/>
              <a:buFont typeface="Wingdings 2" pitchFamily="18" charset="2"/>
              <a:buNone/>
              <a:defRPr sz="1600" b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457200" indent="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11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module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mux4(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input 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[3:0] d0, d1, d2, d3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     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input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[1:0] s,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     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output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[3:0] y);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assign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y = (s == 2</a:t>
            </a: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’</a:t>
            </a:r>
            <a:r>
              <a:rPr kumimoji="0" lang="en-US" altLang="ja-JP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b11) </a:t>
            </a:r>
            <a:r>
              <a:rPr kumimoji="0" lang="en-US" altLang="ja-JP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? </a:t>
            </a:r>
            <a:r>
              <a:rPr kumimoji="0" lang="en-US" altLang="ja-JP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d3 </a:t>
            </a:r>
            <a:r>
              <a:rPr kumimoji="0" lang="en-US" altLang="ja-JP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        (s == 2</a:t>
            </a: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’</a:t>
            </a:r>
            <a:r>
              <a:rPr kumimoji="0" lang="en-US" altLang="ja-JP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b10) </a:t>
            </a:r>
            <a:r>
              <a:rPr kumimoji="0" lang="en-US" altLang="ja-JP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? </a:t>
            </a:r>
            <a:r>
              <a:rPr kumimoji="0" lang="en-US" altLang="ja-JP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d2 </a:t>
            </a:r>
            <a:r>
              <a:rPr kumimoji="0" lang="en-US" altLang="ja-JP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        (s == 2</a:t>
            </a: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’</a:t>
            </a:r>
            <a:r>
              <a:rPr kumimoji="0" lang="en-US" altLang="ja-JP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b01) </a:t>
            </a:r>
            <a:r>
              <a:rPr kumimoji="0" lang="en-US" altLang="ja-JP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? </a:t>
            </a:r>
            <a:r>
              <a:rPr kumimoji="0" lang="en-US" altLang="ja-JP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d1 </a:t>
            </a:r>
            <a:r>
              <a:rPr kumimoji="0" lang="en-US" altLang="ja-JP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        d0;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if      (s = “</a:t>
            </a:r>
            <a:r>
              <a:rPr kumimoji="0" lang="en-US" altLang="ja-JP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11” ) then y= d3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else if (s = “</a:t>
            </a:r>
            <a:r>
              <a:rPr kumimoji="0" lang="en-US" altLang="ja-JP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10” ) then y= d2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else if (s = “</a:t>
            </a:r>
            <a:r>
              <a:rPr kumimoji="0" lang="en-US" altLang="ja-JP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01” ) then y= d1</a:t>
            </a:r>
            <a:br>
              <a:rPr kumimoji="0" lang="en-US" altLang="ja-JP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else                     y= d0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endmodule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6EB80C8-D071-4174-867C-1CD2ADA1355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946900" y="6373813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852F37-0DB9-4B5B-ACE3-9C9B1F266E8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747150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2329B-73E8-1A40-81F0-A5A822525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03D17-4C13-E042-80C6-15BA323F6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 Description Languages</a:t>
            </a:r>
          </a:p>
          <a:p>
            <a:endParaRPr lang="en-US" dirty="0"/>
          </a:p>
          <a:p>
            <a:r>
              <a:rPr lang="en-US" dirty="0"/>
              <a:t>Implementing Combinational Logic (in Verilog)</a:t>
            </a:r>
          </a:p>
          <a:p>
            <a:endParaRPr lang="en-US" dirty="0"/>
          </a:p>
          <a:p>
            <a:r>
              <a:rPr lang="en-US" dirty="0"/>
              <a:t>Implementing Sequential Logic (in Verilog)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Verilog slides constitute a tutorial. We will not cover all.</a:t>
            </a:r>
          </a:p>
          <a:p>
            <a:r>
              <a:rPr lang="en-US" dirty="0"/>
              <a:t>All slides will be beneficial for your labs.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3350FB-41DD-8840-9CC9-12441AE2D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A640EF-F0E2-4E49-9455-7E266BCEBB78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49067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9634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Precedence of Operations in Verilog</a:t>
            </a:r>
          </a:p>
        </p:txBody>
      </p:sp>
      <p:sp>
        <p:nvSpPr>
          <p:cNvPr id="69635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6670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9674" name="Text Box 4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1219200"/>
            <a:ext cx="1752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MS PGothic" pitchFamily="34" charset="-128"/>
                <a:cs typeface="+mn-cs"/>
              </a:rPr>
              <a:t>Highest</a:t>
            </a:r>
          </a:p>
        </p:txBody>
      </p:sp>
      <p:sp>
        <p:nvSpPr>
          <p:cNvPr id="69675" name="Text Box 45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62000" y="5562600"/>
            <a:ext cx="1752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MS PGothic" pitchFamily="34" charset="-128"/>
                <a:cs typeface="+mn-cs"/>
              </a:rPr>
              <a:t>Lowest</a:t>
            </a:r>
          </a:p>
        </p:txBody>
      </p:sp>
      <p:pic>
        <p:nvPicPr>
          <p:cNvPr id="10" name="table">
            <a:extLst>
              <a:ext uri="{FF2B5EF4-FFF2-40B4-BE49-F238E27FC236}">
                <a16:creationId xmlns:a16="http://schemas.microsoft.com/office/drawing/2014/main" id="{C7E8A691-C0ED-47FA-B649-BB6A97E4D1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1311273"/>
            <a:ext cx="4876800" cy="4770440"/>
          </a:xfrm>
          <a:prstGeom prst="rect">
            <a:avLst/>
          </a:prstGeom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639EFCBC-CA61-48EE-BCF3-A2EE665025A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946900" y="6373813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852F37-0DB9-4B5B-ACE3-9C9B1F266E8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017424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Express Numbers ?</a:t>
            </a:r>
          </a:p>
        </p:txBody>
      </p:sp>
      <p:sp>
        <p:nvSpPr>
          <p:cNvPr id="66564" name="Content Placeholder 6"/>
          <p:cNvSpPr>
            <a:spLocks noGrp="1"/>
          </p:cNvSpPr>
          <p:nvPr>
            <p:ph idx="1"/>
          </p:nvPr>
        </p:nvSpPr>
        <p:spPr>
          <a:xfrm>
            <a:off x="228600" y="1095375"/>
            <a:ext cx="8851900" cy="5153025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en-US" sz="3600" dirty="0">
                <a:solidFill>
                  <a:srgbClr val="FF0000"/>
                </a:solidFill>
                <a:latin typeface="Consolas" pitchFamily="49" charset="0"/>
              </a:rPr>
              <a:t>N</a:t>
            </a:r>
            <a:r>
              <a:rPr lang="ja-JP" altLang="en-US" sz="3600">
                <a:latin typeface="Consolas" pitchFamily="49" charset="0"/>
              </a:rPr>
              <a:t>’</a:t>
            </a:r>
            <a:r>
              <a:rPr lang="en-US" altLang="ja-JP" sz="3600" dirty="0" err="1">
                <a:solidFill>
                  <a:srgbClr val="3366FF"/>
                </a:solidFill>
                <a:latin typeface="Consolas" pitchFamily="49" charset="0"/>
              </a:rPr>
              <a:t>B</a:t>
            </a:r>
            <a:r>
              <a:rPr lang="en-US" altLang="ja-JP" sz="3600" dirty="0" err="1">
                <a:solidFill>
                  <a:srgbClr val="008000"/>
                </a:solidFill>
                <a:latin typeface="Consolas" pitchFamily="49" charset="0"/>
              </a:rPr>
              <a:t>xx</a:t>
            </a:r>
            <a:endParaRPr lang="en-US" altLang="ja-JP" sz="3600" dirty="0">
              <a:solidFill>
                <a:srgbClr val="008000"/>
              </a:solidFill>
              <a:latin typeface="Consolas" pitchFamily="49" charset="0"/>
            </a:endParaRPr>
          </a:p>
          <a:p>
            <a:pPr algn="ctr">
              <a:buFont typeface="Wingdings" pitchFamily="2" charset="2"/>
              <a:buNone/>
            </a:pPr>
            <a:r>
              <a:rPr lang="en-US" dirty="0">
                <a:solidFill>
                  <a:srgbClr val="FF0000"/>
                </a:solidFill>
                <a:latin typeface="Consolas" pitchFamily="49" charset="0"/>
              </a:rPr>
              <a:t>8</a:t>
            </a:r>
            <a:r>
              <a:rPr lang="ja-JP" altLang="en-US">
                <a:latin typeface="Consolas" pitchFamily="49" charset="0"/>
              </a:rPr>
              <a:t>’</a:t>
            </a:r>
            <a:r>
              <a:rPr lang="en-US" altLang="ja-JP" dirty="0">
                <a:solidFill>
                  <a:srgbClr val="3366FF"/>
                </a:solidFill>
                <a:latin typeface="Consolas" pitchFamily="49" charset="0"/>
              </a:rPr>
              <a:t>b</a:t>
            </a:r>
            <a:r>
              <a:rPr lang="en-US" altLang="ja-JP" dirty="0">
                <a:solidFill>
                  <a:srgbClr val="008000"/>
                </a:solidFill>
                <a:latin typeface="Consolas" pitchFamily="49" charset="0"/>
              </a:rPr>
              <a:t>0000_0001</a:t>
            </a:r>
          </a:p>
          <a:p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>
                <a:solidFill>
                  <a:srgbClr val="FF0000"/>
                </a:solidFill>
                <a:latin typeface="Consolas" pitchFamily="49" charset="0"/>
              </a:rPr>
              <a:t>N</a:t>
            </a:r>
            <a:r>
              <a:rPr lang="en-US" dirty="0">
                <a:solidFill>
                  <a:srgbClr val="FF0000"/>
                </a:solidFill>
              </a:rPr>
              <a:t>) Number of bits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Expresses how many bits will be used to store the value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3366FF"/>
                </a:solidFill>
              </a:rPr>
              <a:t>(</a:t>
            </a:r>
            <a:r>
              <a:rPr lang="en-US" dirty="0">
                <a:solidFill>
                  <a:srgbClr val="3366FF"/>
                </a:solidFill>
                <a:latin typeface="Consolas" pitchFamily="49" charset="0"/>
              </a:rPr>
              <a:t>B</a:t>
            </a:r>
            <a:r>
              <a:rPr lang="en-US" dirty="0">
                <a:solidFill>
                  <a:srgbClr val="3366FF"/>
                </a:solidFill>
              </a:rPr>
              <a:t>) Base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Can be b (binary), h (hexadecimal), d (decimal), o (octal)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8000"/>
                </a:solidFill>
              </a:rPr>
              <a:t>(</a:t>
            </a:r>
            <a:r>
              <a:rPr lang="en-US" dirty="0">
                <a:solidFill>
                  <a:srgbClr val="008000"/>
                </a:solidFill>
                <a:latin typeface="Consolas" pitchFamily="49" charset="0"/>
              </a:rPr>
              <a:t>xx</a:t>
            </a:r>
            <a:r>
              <a:rPr lang="en-US" dirty="0">
                <a:solidFill>
                  <a:srgbClr val="008000"/>
                </a:solidFill>
              </a:rPr>
              <a:t>) Number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The value expressed in base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Can also have X (invalid) and Z (floating), as values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Underscore _ can be used to improve readability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366FD2-A62F-4940-B626-A1BD7E154ED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946900" y="6373813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852F37-0DB9-4B5B-ACE3-9C9B1F266E8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37129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5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65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65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65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65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5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65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656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656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Number Representation in Verilog</a:t>
            </a:r>
          </a:p>
        </p:txBody>
      </p:sp>
      <p:graphicFrame>
        <p:nvGraphicFramePr>
          <p:cNvPr id="8" name="Table Placeholder 7"/>
          <p:cNvGraphicFramePr>
            <a:graphicFrameLocks noGrp="1"/>
          </p:cNvGraphicFramePr>
          <p:nvPr>
            <p:ph idx="1"/>
          </p:nvPr>
        </p:nvGraphicFramePr>
        <p:xfrm>
          <a:off x="228600" y="1495422"/>
          <a:ext cx="8610600" cy="3381378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15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356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</a:rPr>
                        <a:t>Verilog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itchFamily="18" charset="0"/>
                        <a:ea typeface="MS PGothic" pitchFamily="34" charset="-128"/>
                      </a:endParaRPr>
                    </a:p>
                  </a:txBody>
                  <a:tcPr marL="96410" marR="96410" horzOverflow="overflow"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</a:rPr>
                        <a:t>Stored Number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itchFamily="18" charset="0"/>
                        <a:ea typeface="MS PGothic" pitchFamily="34" charset="-128"/>
                      </a:endParaRPr>
                    </a:p>
                  </a:txBody>
                  <a:tcPr marL="96410" marR="96410" horzOverflow="overflow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</a:rPr>
                        <a:t>Verilog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itchFamily="18" charset="0"/>
                        <a:ea typeface="MS PGothic" pitchFamily="34" charset="-128"/>
                      </a:endParaRPr>
                    </a:p>
                  </a:txBody>
                  <a:tcPr marL="96410" marR="96410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</a:rPr>
                        <a:t>Stored Number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itchFamily="18" charset="0"/>
                        <a:ea typeface="MS PGothic" pitchFamily="34" charset="-128"/>
                      </a:endParaRPr>
                    </a:p>
                  </a:txBody>
                  <a:tcPr marL="96410" marR="96410" horzOverflow="overflow"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56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</a:t>
                      </a:r>
                      <a:r>
                        <a:rPr kumimoji="0" lang="ja-JP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’</a:t>
                      </a:r>
                      <a:r>
                        <a:rPr kumimoji="0" lang="en-US" altLang="ja-JP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b1001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olas" pitchFamily="49" charset="0"/>
                        <a:ea typeface="MS PGothic" pitchFamily="34" charset="-128"/>
                      </a:endParaRPr>
                    </a:p>
                  </a:txBody>
                  <a:tcPr marL="96410" marR="96410" horzOverflow="overflow"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1001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olas" pitchFamily="49" charset="0"/>
                        <a:ea typeface="MS PGothic" pitchFamily="34" charset="-128"/>
                      </a:endParaRPr>
                    </a:p>
                  </a:txBody>
                  <a:tcPr marL="96410" marR="96410" horzOverflow="overflow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</a:t>
                      </a:r>
                      <a:r>
                        <a:rPr kumimoji="0" lang="ja-JP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’</a:t>
                      </a:r>
                      <a:r>
                        <a:rPr kumimoji="0" lang="en-US" altLang="ja-JP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d5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olas" pitchFamily="49" charset="0"/>
                        <a:ea typeface="MS PGothic" pitchFamily="34" charset="-128"/>
                      </a:endParaRPr>
                    </a:p>
                  </a:txBody>
                  <a:tcPr marL="96410" marR="96410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0101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olas" pitchFamily="49" charset="0"/>
                        <a:ea typeface="MS PGothic" pitchFamily="34" charset="-128"/>
                      </a:endParaRPr>
                    </a:p>
                  </a:txBody>
                  <a:tcPr marL="96410" marR="96410" horzOverflow="overflow"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356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8</a:t>
                      </a:r>
                      <a:r>
                        <a:rPr kumimoji="0" lang="ja-JP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’</a:t>
                      </a:r>
                      <a:r>
                        <a:rPr kumimoji="0" lang="en-US" altLang="ja-JP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b1001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olas" pitchFamily="49" charset="0"/>
                        <a:ea typeface="MS PGothic" pitchFamily="34" charset="-128"/>
                      </a:endParaRPr>
                    </a:p>
                  </a:txBody>
                  <a:tcPr marL="96410" marR="9641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0000 1001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olas" pitchFamily="49" charset="0"/>
                        <a:ea typeface="MS PGothic" pitchFamily="34" charset="-128"/>
                      </a:endParaRPr>
                    </a:p>
                  </a:txBody>
                  <a:tcPr marL="96410" marR="96410" horzOverflow="overflow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12</a:t>
                      </a:r>
                      <a:r>
                        <a:rPr kumimoji="0" lang="ja-JP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’</a:t>
                      </a:r>
                      <a:r>
                        <a:rPr kumimoji="0" lang="en-US" altLang="ja-JP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hFA3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olas" pitchFamily="49" charset="0"/>
                        <a:ea typeface="MS PGothic" pitchFamily="34" charset="-128"/>
                      </a:endParaRPr>
                    </a:p>
                  </a:txBody>
                  <a:tcPr marL="96410" marR="96410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1111 1010 0011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olas" pitchFamily="49" charset="0"/>
                        <a:ea typeface="MS PGothic" pitchFamily="34" charset="-128"/>
                      </a:endParaRPr>
                    </a:p>
                  </a:txBody>
                  <a:tcPr marL="96410" marR="9641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356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8</a:t>
                      </a:r>
                      <a:r>
                        <a:rPr kumimoji="0" lang="ja-JP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’</a:t>
                      </a:r>
                      <a:r>
                        <a:rPr kumimoji="0" lang="en-US" altLang="ja-JP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b0000_1001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olas" pitchFamily="49" charset="0"/>
                        <a:ea typeface="MS PGothic" pitchFamily="34" charset="-128"/>
                      </a:endParaRPr>
                    </a:p>
                  </a:txBody>
                  <a:tcPr marL="96410" marR="9641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0000 1001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olas" pitchFamily="49" charset="0"/>
                        <a:ea typeface="MS PGothic" pitchFamily="34" charset="-128"/>
                      </a:endParaRPr>
                    </a:p>
                  </a:txBody>
                  <a:tcPr marL="96410" marR="96410" horzOverflow="overflow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8</a:t>
                      </a:r>
                      <a:r>
                        <a:rPr kumimoji="0" lang="ja-JP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’</a:t>
                      </a:r>
                      <a:r>
                        <a:rPr kumimoji="0" lang="en-US" altLang="ja-JP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o12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olas" pitchFamily="49" charset="0"/>
                        <a:ea typeface="MS PGothic" pitchFamily="34" charset="-128"/>
                      </a:endParaRPr>
                    </a:p>
                  </a:txBody>
                  <a:tcPr marL="96410" marR="96410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00 001 010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olas" pitchFamily="49" charset="0"/>
                        <a:ea typeface="MS PGothic" pitchFamily="34" charset="-128"/>
                      </a:endParaRPr>
                    </a:p>
                  </a:txBody>
                  <a:tcPr marL="96410" marR="9641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356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8</a:t>
                      </a:r>
                      <a:r>
                        <a:rPr kumimoji="0" lang="ja-JP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’</a:t>
                      </a:r>
                      <a:r>
                        <a:rPr kumimoji="0" lang="en-US" altLang="ja-JP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bxX0X1zZ1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olas" pitchFamily="49" charset="0"/>
                        <a:ea typeface="MS PGothic" pitchFamily="34" charset="-128"/>
                      </a:endParaRPr>
                    </a:p>
                  </a:txBody>
                  <a:tcPr marL="96410" marR="9641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XX0X 1ZZ1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olas" pitchFamily="49" charset="0"/>
                        <a:ea typeface="MS PGothic" pitchFamily="34" charset="-128"/>
                      </a:endParaRPr>
                    </a:p>
                  </a:txBody>
                  <a:tcPr marL="96410" marR="96410" horzOverflow="overflow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</a:t>
                      </a:r>
                      <a:r>
                        <a:rPr kumimoji="0" lang="ja-JP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’</a:t>
                      </a:r>
                      <a:r>
                        <a:rPr kumimoji="0" lang="en-US" altLang="ja-JP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h7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olas" pitchFamily="49" charset="0"/>
                        <a:ea typeface="MS PGothic" pitchFamily="34" charset="-128"/>
                      </a:endParaRPr>
                    </a:p>
                  </a:txBody>
                  <a:tcPr marL="96410" marR="96410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0111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olas" pitchFamily="49" charset="0"/>
                        <a:ea typeface="MS PGothic" pitchFamily="34" charset="-128"/>
                      </a:endParaRPr>
                    </a:p>
                  </a:txBody>
                  <a:tcPr marL="96410" marR="9641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356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ja-JP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‘</a:t>
                      </a:r>
                      <a:r>
                        <a:rPr kumimoji="0" lang="en-US" altLang="ja-JP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b01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olas" pitchFamily="49" charset="0"/>
                        <a:ea typeface="MS PGothic" pitchFamily="34" charset="-128"/>
                      </a:endParaRPr>
                    </a:p>
                  </a:txBody>
                  <a:tcPr marL="96410" marR="9641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0000 .. 0001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olas" pitchFamily="49" charset="0"/>
                        <a:ea typeface="MS PGothic" pitchFamily="34" charset="-128"/>
                      </a:endParaRPr>
                    </a:p>
                  </a:txBody>
                  <a:tcPr marL="96410" marR="96410" horzOverflow="overflow"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12</a:t>
                      </a:r>
                      <a:r>
                        <a:rPr kumimoji="0" lang="ja-JP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’</a:t>
                      </a:r>
                      <a:r>
                        <a:rPr kumimoji="0" lang="en-US" altLang="ja-JP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h0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olas" pitchFamily="49" charset="0"/>
                        <a:ea typeface="MS PGothic" pitchFamily="34" charset="-128"/>
                      </a:endParaRPr>
                    </a:p>
                  </a:txBody>
                  <a:tcPr marL="96410" marR="96410" horzOverflow="overflow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0000 0000 0000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olas" pitchFamily="49" charset="0"/>
                        <a:ea typeface="MS PGothic" pitchFamily="34" charset="-128"/>
                      </a:endParaRPr>
                    </a:p>
                  </a:txBody>
                  <a:tcPr marL="96410" marR="9641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AB154-56B0-4004-AEAC-C953B078D83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946900" y="6373813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852F37-0DB9-4B5B-ACE3-9C9B1F266E8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D4168E72-B0B8-4DB0-B1F6-33D60F006772}"/>
              </a:ext>
            </a:extLst>
          </p:cNvPr>
          <p:cNvSpPr/>
          <p:nvPr/>
        </p:nvSpPr>
        <p:spPr>
          <a:xfrm rot="16200000">
            <a:off x="2971800" y="4114800"/>
            <a:ext cx="304800" cy="1371600"/>
          </a:xfrm>
          <a:prstGeom prst="leftBrace">
            <a:avLst>
              <a:gd name="adj1" fmla="val 8333"/>
              <a:gd name="adj2" fmla="val 50715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5974D8-82EF-4114-9B7E-EBACF31DEE84}"/>
              </a:ext>
            </a:extLst>
          </p:cNvPr>
          <p:cNvSpPr txBox="1"/>
          <p:nvPr/>
        </p:nvSpPr>
        <p:spPr>
          <a:xfrm>
            <a:off x="2514600" y="4993246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32 bits (default)</a:t>
            </a:r>
          </a:p>
        </p:txBody>
      </p:sp>
    </p:spTree>
    <p:extLst>
      <p:ext uri="{BB962C8B-B14F-4D97-AF65-F5344CB8AC3E}">
        <p14:creationId xmlns:p14="http://schemas.microsoft.com/office/powerpoint/2010/main" val="3575669758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Floating Signals (Z)</a:t>
            </a:r>
            <a:endParaRPr lang="de-CH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996011E-FA71-401C-89D8-0F3BF01C669B}"/>
              </a:ext>
            </a:extLst>
          </p:cNvPr>
          <p:cNvSpPr>
            <a:spLocks noGrp="1"/>
          </p:cNvSpPr>
          <p:nvPr/>
        </p:nvSpPr>
        <p:spPr bwMode="auto">
          <a:xfrm>
            <a:off x="623887" y="2490255"/>
            <a:ext cx="7896225" cy="2347117"/>
          </a:xfrm>
          <a:prstGeom prst="rect">
            <a:avLst/>
          </a:prstGeom>
          <a:solidFill>
            <a:srgbClr val="F6F5BD"/>
          </a:solidFill>
          <a:ln w="9525">
            <a:solidFill>
              <a:schemeClr val="accent4">
                <a:lumMod val="2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60000"/>
              <a:buFont typeface="Wingdings 2" pitchFamily="18" charset="2"/>
              <a:buNone/>
              <a:defRPr sz="1600" b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457200" indent="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11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de-CH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module</a:t>
            </a:r>
            <a:r>
              <a:rPr kumimoji="0" lang="de-CH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tristate_buffer(</a:t>
            </a:r>
            <a:r>
              <a:rPr kumimoji="0" lang="de-CH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input </a:t>
            </a:r>
            <a:r>
              <a:rPr kumimoji="0" lang="de-CH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[3:0] a,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de-CH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          </a:t>
            </a:r>
            <a:r>
              <a:rPr kumimoji="0" lang="de-CH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input</a:t>
            </a:r>
            <a:r>
              <a:rPr kumimoji="0" lang="de-CH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  en,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de-CH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          </a:t>
            </a:r>
            <a:r>
              <a:rPr kumimoji="0" lang="de-CH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output</a:t>
            </a:r>
            <a:r>
              <a:rPr kumimoji="0" lang="de-CH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[3:0] y);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de-CH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de-CH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</a:t>
            </a:r>
            <a:r>
              <a:rPr kumimoji="0" lang="de-CH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assign</a:t>
            </a:r>
            <a:r>
              <a:rPr kumimoji="0" lang="de-CH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y = en ? a : </a:t>
            </a:r>
            <a:r>
              <a:rPr kumimoji="0" lang="de-CH" sz="2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4'bz</a:t>
            </a:r>
            <a:r>
              <a:rPr kumimoji="0" lang="de-CH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de-CH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de-CH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endmodule</a:t>
            </a:r>
            <a:endParaRPr kumimoji="0" lang="de-CH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de-CH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BB7910-6132-430D-BD69-B96181C61E25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313" y="4953000"/>
            <a:ext cx="5823374" cy="143801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19832F8-8246-4B50-A5E5-D455A3AE490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946900" y="6373813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852F37-0DB9-4B5B-ACE3-9C9B1F266E8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6743F2-EF65-4AC6-A642-F47AF6AF8E2F}"/>
              </a:ext>
            </a:extLst>
          </p:cNvPr>
          <p:cNvSpPr/>
          <p:nvPr/>
        </p:nvSpPr>
        <p:spPr>
          <a:xfrm>
            <a:off x="4038600" y="5999855"/>
            <a:ext cx="1600200" cy="39116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F0881FF8-2FCE-4619-B8EB-7720EE20F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90177"/>
            <a:ext cx="8610600" cy="1400078"/>
          </a:xfrm>
        </p:spPr>
        <p:txBody>
          <a:bodyPr/>
          <a:lstStyle/>
          <a:p>
            <a:r>
              <a:rPr lang="en-US">
                <a:solidFill>
                  <a:srgbClr val="0000FF"/>
                </a:solidFill>
              </a:rPr>
              <a:t>Floating signal: </a:t>
            </a:r>
            <a:r>
              <a:rPr lang="en-US"/>
              <a:t>Signal that is not driven by any circuit</a:t>
            </a:r>
          </a:p>
          <a:p>
            <a:pPr lvl="1"/>
            <a:r>
              <a:rPr lang="en-US"/>
              <a:t>Open circuit, floating wire</a:t>
            </a:r>
          </a:p>
          <a:p>
            <a:r>
              <a:rPr lang="en-US"/>
              <a:t>Also known as: </a:t>
            </a:r>
            <a:r>
              <a:rPr lang="en-US">
                <a:solidFill>
                  <a:srgbClr val="0000FF"/>
                </a:solidFill>
              </a:rPr>
              <a:t>high impedance</a:t>
            </a:r>
            <a:r>
              <a:rPr lang="en-US"/>
              <a:t>, </a:t>
            </a:r>
            <a:r>
              <a:rPr lang="en-US">
                <a:solidFill>
                  <a:srgbClr val="0000FF"/>
                </a:solidFill>
              </a:rPr>
              <a:t>hi-Z</a:t>
            </a:r>
            <a:r>
              <a:rPr lang="en-US"/>
              <a:t>, </a:t>
            </a:r>
            <a:r>
              <a:rPr lang="en-US">
                <a:solidFill>
                  <a:srgbClr val="0000FF"/>
                </a:solidFill>
              </a:rPr>
              <a:t>tri-stated</a:t>
            </a:r>
            <a:r>
              <a:rPr lang="en-US"/>
              <a:t> signals</a:t>
            </a:r>
          </a:p>
        </p:txBody>
      </p:sp>
    </p:spTree>
    <p:extLst>
      <p:ext uri="{BB962C8B-B14F-4D97-AF65-F5344CB8AC3E}">
        <p14:creationId xmlns:p14="http://schemas.microsoft.com/office/powerpoint/2010/main" val="6544949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7F096-20B3-6C4A-B01E-2B7161D12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Tri-State Buffer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63B83-C1AF-9546-BDF4-46A484E5F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tri-state buffer enables gating of different signals onto a wire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F5DB99-1BCC-A440-9973-C0B3102B63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19D7DF-598B-483B-A6D0-8553CDFAE631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E201A2-F3C7-E14E-A7F8-7C4AA0438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850" y="2362200"/>
            <a:ext cx="24003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122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60C40-87F8-F640-AA4D-FDF48DBC7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Example Use of Tri-State Buffers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6B949-82E7-544B-A0EA-9493C3162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Imagine a wire connecting the CPU and memory</a:t>
            </a:r>
          </a:p>
          <a:p>
            <a:pPr lvl="1"/>
            <a:endParaRPr lang="en-US"/>
          </a:p>
          <a:p>
            <a:pPr lvl="1"/>
            <a:r>
              <a:rPr lang="en-US"/>
              <a:t>At any time only the CPU or the memory can place a value on the wire, both not both</a:t>
            </a:r>
          </a:p>
          <a:p>
            <a:pPr lvl="1"/>
            <a:endParaRPr lang="en-US"/>
          </a:p>
          <a:p>
            <a:pPr lvl="1"/>
            <a:r>
              <a:rPr lang="en-US"/>
              <a:t>You can have two </a:t>
            </a:r>
            <a:r>
              <a:rPr lang="en-US" err="1"/>
              <a:t>tri-state</a:t>
            </a:r>
            <a:r>
              <a:rPr lang="en-US"/>
              <a:t> buffers: one driven by CPU, the other memory; and ensure at most one is enabled at any time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6AE8B-916F-F749-906C-027E683EEF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19D7DF-598B-483B-A6D0-8553CDFAE631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4948866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14383-A42F-44CC-969A-F0F142B96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851900" cy="884238"/>
          </a:xfrm>
        </p:spPr>
        <p:txBody>
          <a:bodyPr/>
          <a:lstStyle/>
          <a:p>
            <a:r>
              <a:rPr lang="en-US" sz="3800" dirty="0"/>
              <a:t>Recall: Example Design with Tri-State Buffers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F51E7-C7A9-402C-B463-5CBD5EB905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19D7DF-598B-483B-A6D0-8553CDFAE631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BAF9CED-C1D7-49B5-BBB2-EA693ABFDC3B}"/>
              </a:ext>
            </a:extLst>
          </p:cNvPr>
          <p:cNvSpPr/>
          <p:nvPr/>
        </p:nvSpPr>
        <p:spPr>
          <a:xfrm>
            <a:off x="1905000" y="1767899"/>
            <a:ext cx="2209800" cy="1066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CPU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5D11EAC-66AA-4D6E-AFF5-CC614614A676}"/>
              </a:ext>
            </a:extLst>
          </p:cNvPr>
          <p:cNvGrpSpPr/>
          <p:nvPr/>
        </p:nvGrpSpPr>
        <p:grpSpPr>
          <a:xfrm>
            <a:off x="4724400" y="1828541"/>
            <a:ext cx="609600" cy="754636"/>
            <a:chOff x="3810000" y="2495692"/>
            <a:chExt cx="937010" cy="933308"/>
          </a:xfrm>
        </p:grpSpPr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58BB68FE-F94E-4DA4-9924-6B59D1E094E4}"/>
                </a:ext>
              </a:extLst>
            </p:cNvPr>
            <p:cNvSpPr/>
            <p:nvPr/>
          </p:nvSpPr>
          <p:spPr>
            <a:xfrm rot="5400000">
              <a:off x="3935605" y="2617595"/>
              <a:ext cx="685800" cy="937010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15D5041-7D82-4A58-9FAD-03AAC00B7618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4278505" y="2495692"/>
              <a:ext cx="2" cy="41895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19D8D5D-A182-432B-A9E9-F2F800A39601}"/>
              </a:ext>
            </a:extLst>
          </p:cNvPr>
          <p:cNvGrpSpPr/>
          <p:nvPr/>
        </p:nvGrpSpPr>
        <p:grpSpPr>
          <a:xfrm>
            <a:off x="4714875" y="4328157"/>
            <a:ext cx="609600" cy="754636"/>
            <a:chOff x="3810000" y="2495692"/>
            <a:chExt cx="937010" cy="933308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C783F7FA-95B4-47C7-A710-4C6D4FE2631A}"/>
                </a:ext>
              </a:extLst>
            </p:cNvPr>
            <p:cNvSpPr/>
            <p:nvPr/>
          </p:nvSpPr>
          <p:spPr>
            <a:xfrm rot="5400000">
              <a:off x="3935605" y="2617595"/>
              <a:ext cx="685800" cy="937010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ABA042C-0ADC-4D4E-94DE-8F6A163499C2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4278505" y="2495692"/>
              <a:ext cx="2" cy="41895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3E11630-B293-47B8-B940-1F302B80AEAC}"/>
              </a:ext>
            </a:extLst>
          </p:cNvPr>
          <p:cNvSpPr/>
          <p:nvPr/>
        </p:nvSpPr>
        <p:spPr>
          <a:xfrm>
            <a:off x="1905000" y="4267200"/>
            <a:ext cx="2209800" cy="1066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Memory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7DDC90A-8A4A-4BBC-ACEA-9B8329D374B2}"/>
              </a:ext>
            </a:extLst>
          </p:cNvPr>
          <p:cNvCxnSpPr>
            <a:cxnSpLocks/>
          </p:cNvCxnSpPr>
          <p:nvPr/>
        </p:nvCxnSpPr>
        <p:spPr>
          <a:xfrm>
            <a:off x="5867400" y="1767838"/>
            <a:ext cx="0" cy="3493704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2A95937-5058-484A-86FD-7846721BACD6}"/>
              </a:ext>
            </a:extLst>
          </p:cNvPr>
          <p:cNvCxnSpPr>
            <a:stCxn id="7" idx="3"/>
            <a:endCxn id="5" idx="3"/>
          </p:cNvCxnSpPr>
          <p:nvPr/>
        </p:nvCxnSpPr>
        <p:spPr>
          <a:xfrm flipH="1" flipV="1">
            <a:off x="4114800" y="2301299"/>
            <a:ext cx="609601" cy="462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5A88BB6-9DEA-45A8-A7FA-93875D8D8347}"/>
              </a:ext>
            </a:extLst>
          </p:cNvPr>
          <p:cNvCxnSpPr/>
          <p:nvPr/>
        </p:nvCxnSpPr>
        <p:spPr>
          <a:xfrm flipH="1" flipV="1">
            <a:off x="4095750" y="4803884"/>
            <a:ext cx="609601" cy="462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33A92FD-2C75-4E65-A371-06475566427B}"/>
              </a:ext>
            </a:extLst>
          </p:cNvPr>
          <p:cNvCxnSpPr>
            <a:cxnSpLocks/>
          </p:cNvCxnSpPr>
          <p:nvPr/>
        </p:nvCxnSpPr>
        <p:spPr>
          <a:xfrm flipH="1">
            <a:off x="5334001" y="2301299"/>
            <a:ext cx="5333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95B8991-3CE6-4417-8A1F-C257899392BC}"/>
              </a:ext>
            </a:extLst>
          </p:cNvPr>
          <p:cNvCxnSpPr>
            <a:cxnSpLocks/>
          </p:cNvCxnSpPr>
          <p:nvPr/>
        </p:nvCxnSpPr>
        <p:spPr>
          <a:xfrm flipH="1">
            <a:off x="5324476" y="4808570"/>
            <a:ext cx="5333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BC2D33A-A05C-4322-A60A-E17350DEC104}"/>
              </a:ext>
            </a:extLst>
          </p:cNvPr>
          <p:cNvSpPr txBox="1"/>
          <p:nvPr/>
        </p:nvSpPr>
        <p:spPr>
          <a:xfrm>
            <a:off x="4301495" y="3967203"/>
            <a:ext cx="1455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GateMem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C25D12-0EC8-452B-B60E-378DE6131719}"/>
              </a:ext>
            </a:extLst>
          </p:cNvPr>
          <p:cNvSpPr txBox="1"/>
          <p:nvPr/>
        </p:nvSpPr>
        <p:spPr>
          <a:xfrm>
            <a:off x="4301495" y="1457463"/>
            <a:ext cx="1455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GateCPU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C18DA2C-DD28-4E2E-BFB7-88C73B567F74}"/>
              </a:ext>
            </a:extLst>
          </p:cNvPr>
          <p:cNvSpPr txBox="1"/>
          <p:nvPr/>
        </p:nvSpPr>
        <p:spPr>
          <a:xfrm>
            <a:off x="5987419" y="4922988"/>
            <a:ext cx="1632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Shared Bus</a:t>
            </a:r>
          </a:p>
        </p:txBody>
      </p:sp>
    </p:spTree>
    <p:extLst>
      <p:ext uri="{BB962C8B-B14F-4D97-AF65-F5344CB8AC3E}">
        <p14:creationId xmlns:p14="http://schemas.microsoft.com/office/powerpoint/2010/main" val="2313038525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Truth Table for AND with Z and X</a:t>
            </a:r>
          </a:p>
        </p:txBody>
      </p:sp>
      <p:graphicFrame>
        <p:nvGraphicFramePr>
          <p:cNvPr id="9" name="Table Placeholder 8"/>
          <p:cNvGraphicFramePr>
            <a:graphicFrameLocks noGrp="1"/>
          </p:cNvGraphicFramePr>
          <p:nvPr>
            <p:ph idx="1"/>
          </p:nvPr>
        </p:nvGraphicFramePr>
        <p:xfrm>
          <a:off x="1228724" y="1691641"/>
          <a:ext cx="6686551" cy="402716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85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2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91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16634">
                <a:tc rowSpan="2" gridSpan="2"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00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</a:rPr>
                        <a:t>AND</a:t>
                      </a:r>
                      <a:endParaRPr kumimoji="0" lang="en-US" sz="4000" b="1" i="0" u="none" strike="noStrike" cap="none" normalizeH="0" baseline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nsolas" pitchFamily="49" charset="0"/>
                        <a:ea typeface="ＭＳ Ｐゴシック" charset="0"/>
                        <a:cs typeface="Consolas" pitchFamily="49" charset="0"/>
                      </a:endParaRPr>
                    </a:p>
                  </a:txBody>
                  <a:tcPr marL="129686" marR="129686" anchor="ctr" horzOverflow="overflow">
                    <a:lnL w="12700" cmpd="sng">
                      <a:noFill/>
                    </a:lnL>
                    <a:lnR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000" b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</a:rPr>
                        <a:t>A</a:t>
                      </a:r>
                      <a:endParaRPr kumimoji="0" lang="en-US" sz="4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29686" marR="129686" anchor="ctr" horzOverflow="overflow">
                    <a:lnL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2107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ＭＳ Ｐゴシック" charset="0"/>
                        <a:cs typeface="Consolas" pitchFamily="49" charset="0"/>
                      </a:endParaRPr>
                    </a:p>
                  </a:txBody>
                  <a:tcPr marL="129686" marR="129686" anchor="ctr" horzOverflow="overflow">
                    <a:lnL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ＭＳ Ｐゴシック" charset="0"/>
                        <a:cs typeface="Consolas" pitchFamily="49" charset="0"/>
                      </a:endParaRPr>
                    </a:p>
                  </a:txBody>
                  <a:tcPr marL="129686" marR="129686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Z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ＭＳ Ｐゴシック" charset="0"/>
                        <a:cs typeface="Consolas" pitchFamily="49" charset="0"/>
                      </a:endParaRPr>
                    </a:p>
                  </a:txBody>
                  <a:tcPr marL="129686" marR="129686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X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ＭＳ Ｐゴシック" charset="0"/>
                        <a:cs typeface="Consolas" pitchFamily="49" charset="0"/>
                      </a:endParaRPr>
                    </a:p>
                  </a:txBody>
                  <a:tcPr marL="129686" marR="129686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2107">
                <a:tc rowSpan="4"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000" b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</a:rPr>
                        <a:t>B</a:t>
                      </a:r>
                      <a:endParaRPr kumimoji="0" lang="en-US" sz="4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29686" marR="1296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ＭＳ Ｐゴシック" charset="0"/>
                        <a:cs typeface="Consolas" pitchFamily="49" charset="0"/>
                      </a:endParaRPr>
                    </a:p>
                  </a:txBody>
                  <a:tcPr marL="129686" marR="129686" anchor="ctr" horzOverflow="overflow">
                    <a:lnL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olas" pitchFamily="49" charset="0"/>
                        <a:ea typeface="ＭＳ Ｐゴシック" charset="0"/>
                        <a:cs typeface="Consolas" pitchFamily="49" charset="0"/>
                      </a:endParaRPr>
                    </a:p>
                  </a:txBody>
                  <a:tcPr marL="129686" marR="129686" anchor="ctr" horzOverflow="overflow">
                    <a:lnL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olas" pitchFamily="49" charset="0"/>
                        <a:ea typeface="ＭＳ Ｐゴシック" charset="0"/>
                        <a:cs typeface="Consolas" pitchFamily="49" charset="0"/>
                      </a:endParaRPr>
                    </a:p>
                  </a:txBody>
                  <a:tcPr marL="129686" marR="129686" anchor="ctr" horzOverflow="overflow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olas" pitchFamily="49" charset="0"/>
                        <a:ea typeface="ＭＳ Ｐゴシック" charset="0"/>
                        <a:cs typeface="Consolas" pitchFamily="49" charset="0"/>
                      </a:endParaRPr>
                    </a:p>
                  </a:txBody>
                  <a:tcPr marL="129686" marR="129686" anchor="ctr" horzOverflow="overflow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olas" pitchFamily="49" charset="0"/>
                        <a:ea typeface="ＭＳ Ｐゴシック" charset="0"/>
                        <a:cs typeface="Consolas" pitchFamily="49" charset="0"/>
                      </a:endParaRPr>
                    </a:p>
                  </a:txBody>
                  <a:tcPr marL="129686" marR="129686" anchor="ctr" horzOverflow="overflow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21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ＭＳ Ｐゴシック" charset="0"/>
                        <a:cs typeface="Consolas" pitchFamily="49" charset="0"/>
                      </a:endParaRPr>
                    </a:p>
                  </a:txBody>
                  <a:tcPr marL="129686" marR="129686" anchor="ctr" horzOverflow="overflow">
                    <a:lnL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olas" pitchFamily="49" charset="0"/>
                        <a:ea typeface="ＭＳ Ｐゴシック" charset="0"/>
                        <a:cs typeface="Consolas" pitchFamily="49" charset="0"/>
                      </a:endParaRPr>
                    </a:p>
                  </a:txBody>
                  <a:tcPr marL="129686" marR="129686" anchor="ctr" horzOverflow="overflow">
                    <a:lnL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olas" pitchFamily="49" charset="0"/>
                        <a:ea typeface="ＭＳ Ｐゴシック" charset="0"/>
                        <a:cs typeface="Consolas" pitchFamily="49" charset="0"/>
                      </a:endParaRPr>
                    </a:p>
                  </a:txBody>
                  <a:tcPr marL="129686" marR="129686" anchor="ctr" horzOverflow="overflow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X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olas" pitchFamily="49" charset="0"/>
                        <a:ea typeface="ＭＳ Ｐゴシック" charset="0"/>
                        <a:cs typeface="Consolas" pitchFamily="49" charset="0"/>
                      </a:endParaRPr>
                    </a:p>
                  </a:txBody>
                  <a:tcPr marL="129686" marR="129686" anchor="ctr" horzOverflow="overflow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X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olas" pitchFamily="49" charset="0"/>
                        <a:ea typeface="ＭＳ Ｐゴシック" charset="0"/>
                        <a:cs typeface="Consolas" pitchFamily="49" charset="0"/>
                      </a:endParaRPr>
                    </a:p>
                  </a:txBody>
                  <a:tcPr marL="129686" marR="129686" anchor="ctr" horzOverflow="overflow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21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Z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ＭＳ Ｐゴシック" charset="0"/>
                        <a:cs typeface="Consolas" pitchFamily="49" charset="0"/>
                      </a:endParaRPr>
                    </a:p>
                  </a:txBody>
                  <a:tcPr marL="129686" marR="129686" anchor="ctr" horzOverflow="overflow">
                    <a:lnL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olas" pitchFamily="49" charset="0"/>
                        <a:ea typeface="ＭＳ Ｐゴシック" charset="0"/>
                        <a:cs typeface="Consolas" pitchFamily="49" charset="0"/>
                      </a:endParaRPr>
                    </a:p>
                  </a:txBody>
                  <a:tcPr marL="129686" marR="129686" anchor="ctr" horzOverflow="overflow">
                    <a:lnL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X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olas" pitchFamily="49" charset="0"/>
                        <a:ea typeface="ＭＳ Ｐゴシック" charset="0"/>
                        <a:cs typeface="Consolas" pitchFamily="49" charset="0"/>
                      </a:endParaRPr>
                    </a:p>
                  </a:txBody>
                  <a:tcPr marL="129686" marR="129686" anchor="ctr" horzOverflow="overflow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X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olas" pitchFamily="49" charset="0"/>
                        <a:ea typeface="ＭＳ Ｐゴシック" charset="0"/>
                        <a:cs typeface="Consolas" pitchFamily="49" charset="0"/>
                      </a:endParaRPr>
                    </a:p>
                  </a:txBody>
                  <a:tcPr marL="129686" marR="129686" anchor="ctr" horzOverflow="overflow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X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olas" pitchFamily="49" charset="0"/>
                        <a:ea typeface="ＭＳ Ｐゴシック" charset="0"/>
                        <a:cs typeface="Consolas" pitchFamily="49" charset="0"/>
                      </a:endParaRPr>
                    </a:p>
                  </a:txBody>
                  <a:tcPr marL="129686" marR="129686" anchor="ctr" horzOverflow="overflow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21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u="none" strike="noStrike" cap="none" normalizeH="0" baseline="0">
                          <a:ln>
                            <a:noFill/>
                          </a:ln>
                          <a:effectLst/>
                        </a:rPr>
                        <a:t>X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nsolas" pitchFamily="49" charset="0"/>
                        <a:ea typeface="ＭＳ Ｐゴシック" charset="0"/>
                        <a:cs typeface="Consolas" pitchFamily="49" charset="0"/>
                      </a:endParaRPr>
                    </a:p>
                  </a:txBody>
                  <a:tcPr marL="129686" marR="129686" anchor="ctr" horzOverflow="overflow">
                    <a:lnL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olas" pitchFamily="49" charset="0"/>
                        <a:ea typeface="ＭＳ Ｐゴシック" charset="0"/>
                        <a:cs typeface="Consolas" pitchFamily="49" charset="0"/>
                      </a:endParaRPr>
                    </a:p>
                  </a:txBody>
                  <a:tcPr marL="129686" marR="129686" anchor="ctr" horzOverflow="overflow">
                    <a:lnL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X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olas" pitchFamily="49" charset="0"/>
                        <a:ea typeface="ＭＳ Ｐゴシック" charset="0"/>
                        <a:cs typeface="Consolas" pitchFamily="49" charset="0"/>
                      </a:endParaRPr>
                    </a:p>
                  </a:txBody>
                  <a:tcPr marL="129686" marR="129686" anchor="ctr" horzOverflow="overflow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X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olas" pitchFamily="49" charset="0"/>
                        <a:ea typeface="ＭＳ Ｐゴシック" charset="0"/>
                        <a:cs typeface="Consolas" pitchFamily="49" charset="0"/>
                      </a:endParaRPr>
                    </a:p>
                  </a:txBody>
                  <a:tcPr marL="129686" marR="129686" anchor="ctr" horzOverflow="overflow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X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olas" pitchFamily="49" charset="0"/>
                        <a:ea typeface="ＭＳ Ｐゴシック" charset="0"/>
                        <a:cs typeface="Consolas" pitchFamily="49" charset="0"/>
                      </a:endParaRPr>
                    </a:p>
                  </a:txBody>
                  <a:tcPr marL="129686" marR="129686" anchor="ctr" horzOverflow="overflow">
                    <a:lnL w="190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43BF7-452F-4EEC-8ABB-27BDD49E6EB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946900" y="6373813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852F37-0DB9-4B5B-ACE3-9C9B1F266E8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6774723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Happens with HDL Code?</a:t>
            </a:r>
          </a:p>
        </p:txBody>
      </p:sp>
      <p:sp>
        <p:nvSpPr>
          <p:cNvPr id="4608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Synthesis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Modern tools are able to </a:t>
            </a:r>
            <a:r>
              <a:rPr lang="en-US" dirty="0">
                <a:solidFill>
                  <a:srgbClr val="0000FF"/>
                </a:solidFill>
              </a:rPr>
              <a:t>map</a:t>
            </a:r>
            <a:r>
              <a:rPr lang="en-US" dirty="0"/>
              <a:t> </a:t>
            </a:r>
            <a:r>
              <a:rPr lang="en-US" b="1" i="1" dirty="0"/>
              <a:t>synthesizable</a:t>
            </a:r>
            <a:r>
              <a:rPr lang="en-US" dirty="0"/>
              <a:t> </a:t>
            </a:r>
            <a:r>
              <a:rPr lang="en-US" i="1" dirty="0"/>
              <a:t>HDL code</a:t>
            </a:r>
            <a:r>
              <a:rPr lang="en-US" dirty="0"/>
              <a:t> into </a:t>
            </a:r>
            <a:br>
              <a:rPr lang="en-US" dirty="0"/>
            </a:br>
            <a:r>
              <a:rPr lang="en-US" dirty="0"/>
              <a:t>low-level </a:t>
            </a:r>
            <a:r>
              <a:rPr lang="en-US" i="1" dirty="0"/>
              <a:t>cell libraries </a:t>
            </a:r>
            <a:r>
              <a:rPr lang="en-US" i="1" dirty="0">
                <a:sym typeface="Wingdings" pitchFamily="2" charset="2"/>
              </a:rPr>
              <a:t></a:t>
            </a:r>
            <a:r>
              <a:rPr lang="en-US" i="1" dirty="0"/>
              <a:t> netlist describing gates and wires</a:t>
            </a:r>
          </a:p>
          <a:p>
            <a:pPr lvl="1"/>
            <a:r>
              <a:rPr lang="en-US" dirty="0"/>
              <a:t>They can perform many </a:t>
            </a:r>
            <a:r>
              <a:rPr lang="en-US" dirty="0">
                <a:solidFill>
                  <a:srgbClr val="0000FF"/>
                </a:solidFill>
              </a:rPr>
              <a:t>optimizations</a:t>
            </a:r>
          </a:p>
          <a:p>
            <a:pPr lvl="1"/>
            <a:r>
              <a:rPr lang="en-US" dirty="0"/>
              <a:t>… however they </a:t>
            </a:r>
            <a:r>
              <a:rPr lang="en-US" dirty="0">
                <a:solidFill>
                  <a:srgbClr val="FF0000"/>
                </a:solidFill>
              </a:rPr>
              <a:t>can </a:t>
            </a:r>
            <a:r>
              <a:rPr lang="en-US" b="1" dirty="0">
                <a:solidFill>
                  <a:srgbClr val="FF0000"/>
                </a:solidFill>
              </a:rPr>
              <a:t>not</a:t>
            </a:r>
            <a:r>
              <a:rPr lang="en-US" dirty="0">
                <a:solidFill>
                  <a:srgbClr val="FF0000"/>
                </a:solidFill>
              </a:rPr>
              <a:t> guarantee </a:t>
            </a:r>
            <a:r>
              <a:rPr lang="en-US" dirty="0"/>
              <a:t>that a solution is optimal</a:t>
            </a:r>
          </a:p>
          <a:p>
            <a:pPr lvl="2"/>
            <a:r>
              <a:rPr lang="en-US" dirty="0"/>
              <a:t>Mainly due to </a:t>
            </a:r>
            <a:r>
              <a:rPr lang="en-US" dirty="0">
                <a:solidFill>
                  <a:srgbClr val="FF0000"/>
                </a:solidFill>
              </a:rPr>
              <a:t>computationally expensive </a:t>
            </a:r>
            <a:r>
              <a:rPr lang="en-US" dirty="0">
                <a:solidFill>
                  <a:srgbClr val="0000FF"/>
                </a:solidFill>
              </a:rPr>
              <a:t>placement</a:t>
            </a:r>
            <a:r>
              <a:rPr lang="en-US" dirty="0"/>
              <a:t> and </a:t>
            </a:r>
            <a:r>
              <a:rPr lang="en-US" dirty="0">
                <a:solidFill>
                  <a:srgbClr val="0000FF"/>
                </a:solidFill>
              </a:rPr>
              <a:t>routing</a:t>
            </a:r>
            <a:r>
              <a:rPr lang="en-US" dirty="0"/>
              <a:t> algorithms</a:t>
            </a:r>
          </a:p>
          <a:p>
            <a:pPr lvl="1"/>
            <a:r>
              <a:rPr lang="en-US" dirty="0"/>
              <a:t>Most common way of Digital Design these days</a:t>
            </a:r>
          </a:p>
          <a:p>
            <a:endParaRPr lang="en-US" dirty="0"/>
          </a:p>
          <a:p>
            <a:r>
              <a:rPr lang="en-US" b="1" dirty="0"/>
              <a:t>Simulation</a:t>
            </a:r>
          </a:p>
          <a:p>
            <a:pPr lvl="1"/>
            <a:r>
              <a:rPr lang="en-US" dirty="0"/>
              <a:t>Allows the behavior of the circuit to be </a:t>
            </a:r>
            <a:r>
              <a:rPr lang="en-US" dirty="0">
                <a:solidFill>
                  <a:srgbClr val="0000FF"/>
                </a:solidFill>
              </a:rPr>
              <a:t>verified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without actually manufacturing the circuit</a:t>
            </a:r>
          </a:p>
          <a:p>
            <a:pPr lvl="1"/>
            <a:r>
              <a:rPr lang="en-US" dirty="0"/>
              <a:t>Simulators can work on </a:t>
            </a:r>
            <a:r>
              <a:rPr lang="en-US" i="1" dirty="0"/>
              <a:t>structural</a:t>
            </a:r>
            <a:r>
              <a:rPr lang="en-US" dirty="0"/>
              <a:t> or </a:t>
            </a:r>
            <a:r>
              <a:rPr lang="en-US" i="1" dirty="0"/>
              <a:t>behavioral</a:t>
            </a:r>
            <a:r>
              <a:rPr lang="en-US" dirty="0"/>
              <a:t> HDL</a:t>
            </a:r>
          </a:p>
          <a:p>
            <a:pPr lvl="1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6BD93-7C54-4C0D-890C-1CEEE7CC8B4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946900" y="6373813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852F37-0DB9-4B5B-ACE3-9C9B1F266E8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4532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0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0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0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0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0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0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0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0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 This “example”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D852748-E404-4317-A968-BFE88C0C193B}"/>
              </a:ext>
            </a:extLst>
          </p:cNvPr>
          <p:cNvSpPr>
            <a:spLocks noGrp="1"/>
          </p:cNvSpPr>
          <p:nvPr/>
        </p:nvSpPr>
        <p:spPr bwMode="auto">
          <a:xfrm>
            <a:off x="623887" y="1276350"/>
            <a:ext cx="7896225" cy="4972050"/>
          </a:xfrm>
          <a:prstGeom prst="rect">
            <a:avLst/>
          </a:prstGeom>
          <a:solidFill>
            <a:srgbClr val="F6F5BD"/>
          </a:solidFill>
          <a:ln w="9525">
            <a:solidFill>
              <a:schemeClr val="accent4">
                <a:lumMod val="2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60000"/>
              <a:buFont typeface="Wingdings 2" pitchFamily="18" charset="2"/>
              <a:buNone/>
              <a:defRPr sz="1600" b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457200" indent="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11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module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example (a,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b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,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c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,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y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	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input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a;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	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input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b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	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input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c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	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output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y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ＭＳ Ｐゴシック" charset="-128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// here comes the circuit description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assign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y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 =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~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a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&amp; ~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b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&amp; ~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c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            a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&amp; ~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b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&amp; ~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c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            a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&amp; ~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b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&amp; 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c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;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ＭＳ Ｐゴシック" charset="-128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-128"/>
                <a:cs typeface="Consolas" pitchFamily="49" charset="0"/>
              </a:rPr>
              <a:t>endmodule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ＭＳ Ｐゴシック" charset="-128"/>
              <a:cs typeface="Consolas" pitchFamily="49" charset="0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80F5394-8C89-454D-A767-D2D77033851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946900" y="6373813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852F37-0DB9-4B5B-ACE3-9C9B1F266E8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305501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541A-6E50-4E10-9A0D-0173EADF0A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Hardware Description Languages &amp; Verilog (Combinational Logic)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84C4D2-BDDB-4D95-ABCE-83F2DFEC20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96F28-B373-4613-A3E5-37E376E1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EF67B4-941F-4736-A122-66E8AE1B419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794967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Synthesizing the “example”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7989B54-B52C-4F92-AF9A-14BA1487812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946900" y="6373813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852F37-0DB9-4B5B-ACE3-9C9B1F266E8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259E86-F938-4F35-BF85-41496F440DB4}"/>
              </a:ext>
            </a:extLst>
          </p:cNvPr>
          <p:cNvSpPr/>
          <p:nvPr/>
        </p:nvSpPr>
        <p:spPr>
          <a:xfrm>
            <a:off x="5181600" y="2667000"/>
            <a:ext cx="1371600" cy="4572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519BF8-908C-4885-97B6-34CF6C61EB89}"/>
              </a:ext>
            </a:extLst>
          </p:cNvPr>
          <p:cNvSpPr/>
          <p:nvPr/>
        </p:nvSpPr>
        <p:spPr>
          <a:xfrm>
            <a:off x="5671480" y="3311238"/>
            <a:ext cx="1371600" cy="4572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" name="Flowchart: Delay 6">
            <a:extLst>
              <a:ext uri="{FF2B5EF4-FFF2-40B4-BE49-F238E27FC236}">
                <a16:creationId xmlns:a16="http://schemas.microsoft.com/office/drawing/2014/main" id="{08BBAD43-C158-4879-8B89-3D7934E673B0}"/>
              </a:ext>
            </a:extLst>
          </p:cNvPr>
          <p:cNvSpPr/>
          <p:nvPr/>
        </p:nvSpPr>
        <p:spPr>
          <a:xfrm>
            <a:off x="3644989" y="2275788"/>
            <a:ext cx="819094" cy="671896"/>
          </a:xfrm>
          <a:prstGeom prst="flowChartDelay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AND</a:t>
            </a: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0F5435AC-BAE9-495F-9755-6BAAEA7388B2}"/>
              </a:ext>
            </a:extLst>
          </p:cNvPr>
          <p:cNvSpPr/>
          <p:nvPr/>
        </p:nvSpPr>
        <p:spPr>
          <a:xfrm>
            <a:off x="1143000" y="2501613"/>
            <a:ext cx="1066800" cy="381000"/>
          </a:xfrm>
          <a:prstGeom prst="homePlate">
            <a:avLst>
              <a:gd name="adj" fmla="val 8733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7EFE4373-2248-4F7C-A41D-A40B2D81F41C}"/>
              </a:ext>
            </a:extLst>
          </p:cNvPr>
          <p:cNvSpPr/>
          <p:nvPr/>
        </p:nvSpPr>
        <p:spPr>
          <a:xfrm>
            <a:off x="7152808" y="3479499"/>
            <a:ext cx="1066800" cy="381000"/>
          </a:xfrm>
          <a:prstGeom prst="homePlate">
            <a:avLst>
              <a:gd name="adj" fmla="val 8733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y</a:t>
            </a: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E4987325-8010-4402-8F2B-3283B2A7A80A}"/>
              </a:ext>
            </a:extLst>
          </p:cNvPr>
          <p:cNvSpPr/>
          <p:nvPr/>
        </p:nvSpPr>
        <p:spPr>
          <a:xfrm>
            <a:off x="1143000" y="3685684"/>
            <a:ext cx="1066800" cy="381000"/>
          </a:xfrm>
          <a:prstGeom prst="homePlate">
            <a:avLst>
              <a:gd name="adj" fmla="val 8733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</a:t>
            </a: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1FE1E61B-5C7D-4899-A40D-5BE90041FBFC}"/>
              </a:ext>
            </a:extLst>
          </p:cNvPr>
          <p:cNvSpPr/>
          <p:nvPr/>
        </p:nvSpPr>
        <p:spPr>
          <a:xfrm>
            <a:off x="1143000" y="4800600"/>
            <a:ext cx="1066800" cy="381000"/>
          </a:xfrm>
          <a:prstGeom prst="homePlate">
            <a:avLst>
              <a:gd name="adj" fmla="val 8733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40E64EF-AD7C-4EB0-BCCB-43E5B3F04EA3}"/>
              </a:ext>
            </a:extLst>
          </p:cNvPr>
          <p:cNvSpPr/>
          <p:nvPr/>
        </p:nvSpPr>
        <p:spPr>
          <a:xfrm>
            <a:off x="3461680" y="2296743"/>
            <a:ext cx="152400" cy="152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FAE3278-2303-400F-B551-2F9E8BDD775D}"/>
              </a:ext>
            </a:extLst>
          </p:cNvPr>
          <p:cNvSpPr/>
          <p:nvPr/>
        </p:nvSpPr>
        <p:spPr>
          <a:xfrm>
            <a:off x="3458299" y="2558763"/>
            <a:ext cx="152400" cy="152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30A989D-A345-4190-BA10-2640A600706C}"/>
              </a:ext>
            </a:extLst>
          </p:cNvPr>
          <p:cNvSpPr/>
          <p:nvPr/>
        </p:nvSpPr>
        <p:spPr>
          <a:xfrm>
            <a:off x="3458299" y="2788233"/>
            <a:ext cx="152400" cy="152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5" name="Flowchart: Delay 14">
            <a:extLst>
              <a:ext uri="{FF2B5EF4-FFF2-40B4-BE49-F238E27FC236}">
                <a16:creationId xmlns:a16="http://schemas.microsoft.com/office/drawing/2014/main" id="{57637B3A-2867-4B89-AC4F-22E7EF11245F}"/>
              </a:ext>
            </a:extLst>
          </p:cNvPr>
          <p:cNvSpPr/>
          <p:nvPr/>
        </p:nvSpPr>
        <p:spPr>
          <a:xfrm>
            <a:off x="3675469" y="3339813"/>
            <a:ext cx="819094" cy="671896"/>
          </a:xfrm>
          <a:prstGeom prst="flowChartDelay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AND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F813676-1EA5-4DEB-8061-A8E3AE5F53DD}"/>
              </a:ext>
            </a:extLst>
          </p:cNvPr>
          <p:cNvSpPr/>
          <p:nvPr/>
        </p:nvSpPr>
        <p:spPr>
          <a:xfrm>
            <a:off x="3488779" y="3622788"/>
            <a:ext cx="152400" cy="152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596BFC2-2292-4BB2-A262-087B276A2DE5}"/>
              </a:ext>
            </a:extLst>
          </p:cNvPr>
          <p:cNvSpPr/>
          <p:nvPr/>
        </p:nvSpPr>
        <p:spPr>
          <a:xfrm>
            <a:off x="3488779" y="3852258"/>
            <a:ext cx="152400" cy="152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8" name="Flowchart: Delay 17">
            <a:extLst>
              <a:ext uri="{FF2B5EF4-FFF2-40B4-BE49-F238E27FC236}">
                <a16:creationId xmlns:a16="http://schemas.microsoft.com/office/drawing/2014/main" id="{50B08415-7C4A-443B-8E47-BE91524AA869}"/>
              </a:ext>
            </a:extLst>
          </p:cNvPr>
          <p:cNvSpPr/>
          <p:nvPr/>
        </p:nvSpPr>
        <p:spPr>
          <a:xfrm>
            <a:off x="3675469" y="4482813"/>
            <a:ext cx="819094" cy="671896"/>
          </a:xfrm>
          <a:prstGeom prst="flowChartDelay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AND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16AC64A-A88B-422B-BF2E-0DBFC47D4844}"/>
              </a:ext>
            </a:extLst>
          </p:cNvPr>
          <p:cNvSpPr/>
          <p:nvPr/>
        </p:nvSpPr>
        <p:spPr>
          <a:xfrm>
            <a:off x="3488779" y="4765788"/>
            <a:ext cx="152400" cy="152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61BF0483-B15C-4302-A23F-47BC02E65BFE}"/>
              </a:ext>
            </a:extLst>
          </p:cNvPr>
          <p:cNvCxnSpPr>
            <a:cxnSpLocks/>
            <a:stCxn id="8" idx="3"/>
            <a:endCxn id="12" idx="2"/>
          </p:cNvCxnSpPr>
          <p:nvPr/>
        </p:nvCxnSpPr>
        <p:spPr>
          <a:xfrm flipV="1">
            <a:off x="2209800" y="2372943"/>
            <a:ext cx="1251880" cy="319170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B9614CC-E155-4E9B-A3DB-22AA65D695F8}"/>
              </a:ext>
            </a:extLst>
          </p:cNvPr>
          <p:cNvCxnSpPr>
            <a:stCxn id="10" idx="3"/>
            <a:endCxn id="13" idx="2"/>
          </p:cNvCxnSpPr>
          <p:nvPr/>
        </p:nvCxnSpPr>
        <p:spPr>
          <a:xfrm flipV="1">
            <a:off x="2209800" y="2634963"/>
            <a:ext cx="1248499" cy="1241221"/>
          </a:xfrm>
          <a:prstGeom prst="bentConnector3">
            <a:avLst>
              <a:gd name="adj1" fmla="val 5854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8A3B2D0-8FE9-46D7-9077-19478BD9B1CC}"/>
              </a:ext>
            </a:extLst>
          </p:cNvPr>
          <p:cNvCxnSpPr>
            <a:stCxn id="11" idx="3"/>
            <a:endCxn id="14" idx="2"/>
          </p:cNvCxnSpPr>
          <p:nvPr/>
        </p:nvCxnSpPr>
        <p:spPr>
          <a:xfrm flipV="1">
            <a:off x="2209800" y="2864433"/>
            <a:ext cx="1248499" cy="2126667"/>
          </a:xfrm>
          <a:prstGeom prst="bentConnector3">
            <a:avLst>
              <a:gd name="adj1" fmla="val 6505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FD242484-06D4-49AC-B4D3-7AEA09355621}"/>
              </a:ext>
            </a:extLst>
          </p:cNvPr>
          <p:cNvCxnSpPr>
            <a:cxnSpLocks/>
          </p:cNvCxnSpPr>
          <p:nvPr/>
        </p:nvCxnSpPr>
        <p:spPr>
          <a:xfrm>
            <a:off x="2471080" y="2692113"/>
            <a:ext cx="1177290" cy="788017"/>
          </a:xfrm>
          <a:prstGeom prst="bentConnector3">
            <a:avLst>
              <a:gd name="adj1" fmla="val 1327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6370E5F-F47F-4DB3-BDDA-C891EB904A00}"/>
              </a:ext>
            </a:extLst>
          </p:cNvPr>
          <p:cNvCxnSpPr>
            <a:cxnSpLocks/>
            <a:stCxn id="28" idx="0"/>
            <a:endCxn id="17" idx="2"/>
          </p:cNvCxnSpPr>
          <p:nvPr/>
        </p:nvCxnSpPr>
        <p:spPr>
          <a:xfrm rot="5400000" flipH="1" flipV="1">
            <a:off x="2617260" y="4087077"/>
            <a:ext cx="1030138" cy="712900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85E7DF00-AE65-4FBF-B950-37A9B07FBE16}"/>
              </a:ext>
            </a:extLst>
          </p:cNvPr>
          <p:cNvSpPr/>
          <p:nvPr/>
        </p:nvSpPr>
        <p:spPr>
          <a:xfrm>
            <a:off x="2443648" y="2661189"/>
            <a:ext cx="70104" cy="6901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05402B-7B07-4CBF-8F32-91AB3EB5B06D}"/>
              </a:ext>
            </a:extLst>
          </p:cNvPr>
          <p:cNvSpPr/>
          <p:nvPr/>
        </p:nvSpPr>
        <p:spPr>
          <a:xfrm>
            <a:off x="2893228" y="3838093"/>
            <a:ext cx="70104" cy="6901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F23135E-29A5-4FC9-880D-AC3F6F7FFC73}"/>
              </a:ext>
            </a:extLst>
          </p:cNvPr>
          <p:cNvSpPr/>
          <p:nvPr/>
        </p:nvSpPr>
        <p:spPr>
          <a:xfrm>
            <a:off x="2740827" y="4958596"/>
            <a:ext cx="70104" cy="6901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477FCEDD-51F1-4D5A-85F9-A8F046A78014}"/>
              </a:ext>
            </a:extLst>
          </p:cNvPr>
          <p:cNvCxnSpPr/>
          <p:nvPr/>
        </p:nvCxnSpPr>
        <p:spPr>
          <a:xfrm rot="16200000" flipH="1">
            <a:off x="2558384" y="3545226"/>
            <a:ext cx="1155083" cy="1024890"/>
          </a:xfrm>
          <a:prstGeom prst="bentConnector3">
            <a:avLst>
              <a:gd name="adj1" fmla="val 100137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85F5405-03E1-4024-9CA6-BBC4EDA9AD67}"/>
              </a:ext>
            </a:extLst>
          </p:cNvPr>
          <p:cNvCxnSpPr>
            <a:endCxn id="19" idx="2"/>
          </p:cNvCxnSpPr>
          <p:nvPr/>
        </p:nvCxnSpPr>
        <p:spPr>
          <a:xfrm>
            <a:off x="2426970" y="3872600"/>
            <a:ext cx="1061809" cy="969388"/>
          </a:xfrm>
          <a:prstGeom prst="bentConnector3">
            <a:avLst>
              <a:gd name="adj1" fmla="val 12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36AE982-D5F1-44ED-936D-43D59A167F12}"/>
              </a:ext>
            </a:extLst>
          </p:cNvPr>
          <p:cNvCxnSpPr/>
          <p:nvPr/>
        </p:nvCxnSpPr>
        <p:spPr>
          <a:xfrm>
            <a:off x="2498552" y="4991100"/>
            <a:ext cx="1142627" cy="76200"/>
          </a:xfrm>
          <a:prstGeom prst="bentConnector3">
            <a:avLst>
              <a:gd name="adj1" fmla="val -1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1400653D-D712-45CC-AFA4-985F00CBE648}"/>
              </a:ext>
            </a:extLst>
          </p:cNvPr>
          <p:cNvSpPr/>
          <p:nvPr/>
        </p:nvSpPr>
        <p:spPr>
          <a:xfrm>
            <a:off x="2405548" y="3838093"/>
            <a:ext cx="70104" cy="6901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8767CC3-25CB-4AAF-AF55-DBDA04BC7D8D}"/>
              </a:ext>
            </a:extLst>
          </p:cNvPr>
          <p:cNvSpPr/>
          <p:nvPr/>
        </p:nvSpPr>
        <p:spPr>
          <a:xfrm>
            <a:off x="2463500" y="4962830"/>
            <a:ext cx="70104" cy="6901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9137037-878D-4A55-BA95-3F27CB23DCFA}"/>
              </a:ext>
            </a:extLst>
          </p:cNvPr>
          <p:cNvSpPr/>
          <p:nvPr/>
        </p:nvSpPr>
        <p:spPr>
          <a:xfrm>
            <a:off x="2588428" y="3439385"/>
            <a:ext cx="70104" cy="6901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F555B2F-1C56-4C01-A406-52B15828F5A8}"/>
              </a:ext>
            </a:extLst>
          </p:cNvPr>
          <p:cNvGrpSpPr/>
          <p:nvPr/>
        </p:nvGrpSpPr>
        <p:grpSpPr>
          <a:xfrm>
            <a:off x="5542367" y="3237706"/>
            <a:ext cx="1066800" cy="874208"/>
            <a:chOff x="5052487" y="3211069"/>
            <a:chExt cx="1066800" cy="874208"/>
          </a:xfrm>
        </p:grpSpPr>
        <p:sp>
          <p:nvSpPr>
            <p:cNvPr id="36" name="Flowchart: Stored Data 35">
              <a:extLst>
                <a:ext uri="{FF2B5EF4-FFF2-40B4-BE49-F238E27FC236}">
                  <a16:creationId xmlns:a16="http://schemas.microsoft.com/office/drawing/2014/main" id="{8F72F678-F09C-400B-BA5E-4A7EF2021B80}"/>
                </a:ext>
              </a:extLst>
            </p:cNvPr>
            <p:cNvSpPr/>
            <p:nvPr/>
          </p:nvSpPr>
          <p:spPr>
            <a:xfrm rot="10800000">
              <a:off x="5052487" y="3211069"/>
              <a:ext cx="1066800" cy="874208"/>
            </a:xfrm>
            <a:prstGeom prst="flowChartOnlineStorage">
              <a:avLst/>
            </a:prstGeom>
            <a:ln w="762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0B40D83-A22A-4DC4-94EA-4FF9682112A8}"/>
                </a:ext>
              </a:extLst>
            </p:cNvPr>
            <p:cNvSpPr txBox="1"/>
            <p:nvPr/>
          </p:nvSpPr>
          <p:spPr>
            <a:xfrm>
              <a:off x="5334000" y="3464443"/>
              <a:ext cx="685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panose="020B0600070205080204" pitchFamily="34" charset="-128"/>
                  <a:cs typeface="+mn-cs"/>
                </a:rPr>
                <a:t>OR</a:t>
              </a:r>
            </a:p>
          </p:txBody>
        </p:sp>
      </p:grp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F6E33710-CCBC-48CE-B31B-1BA9B51FE98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464083" y="2611736"/>
            <a:ext cx="1207397" cy="896664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99E18187-56B5-4A52-8558-9CD75797D414}"/>
              </a:ext>
            </a:extLst>
          </p:cNvPr>
          <p:cNvCxnSpPr>
            <a:stCxn id="15" idx="3"/>
            <a:endCxn id="36" idx="3"/>
          </p:cNvCxnSpPr>
          <p:nvPr/>
        </p:nvCxnSpPr>
        <p:spPr>
          <a:xfrm flipV="1">
            <a:off x="4494563" y="3674810"/>
            <a:ext cx="1225604" cy="951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2A42F508-A33A-41C5-813F-3B81958AB9BA}"/>
              </a:ext>
            </a:extLst>
          </p:cNvPr>
          <p:cNvCxnSpPr>
            <a:stCxn id="18" idx="3"/>
          </p:cNvCxnSpPr>
          <p:nvPr/>
        </p:nvCxnSpPr>
        <p:spPr>
          <a:xfrm flipV="1">
            <a:off x="4494563" y="3940652"/>
            <a:ext cx="1176917" cy="878109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1ACD4C9-8B87-4866-B38E-969F45A0033C}"/>
              </a:ext>
            </a:extLst>
          </p:cNvPr>
          <p:cNvCxnSpPr>
            <a:cxnSpLocks/>
            <a:stCxn id="36" idx="1"/>
          </p:cNvCxnSpPr>
          <p:nvPr/>
        </p:nvCxnSpPr>
        <p:spPr>
          <a:xfrm>
            <a:off x="6609167" y="3674810"/>
            <a:ext cx="537626" cy="15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445AF2A-9DC4-4F1E-94AB-AA6757FB451E}"/>
              </a:ext>
            </a:extLst>
          </p:cNvPr>
          <p:cNvCxnSpPr>
            <a:cxnSpLocks/>
          </p:cNvCxnSpPr>
          <p:nvPr/>
        </p:nvCxnSpPr>
        <p:spPr>
          <a:xfrm flipH="1" flipV="1">
            <a:off x="3024362" y="3685684"/>
            <a:ext cx="480838" cy="133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0DF5D726-ACA6-40FD-9A01-B7FD5F091060}"/>
              </a:ext>
            </a:extLst>
          </p:cNvPr>
          <p:cNvSpPr/>
          <p:nvPr/>
        </p:nvSpPr>
        <p:spPr>
          <a:xfrm>
            <a:off x="2986303" y="3656627"/>
            <a:ext cx="70104" cy="6901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9562961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Simulating the “example”</a:t>
            </a:r>
          </a:p>
        </p:txBody>
      </p:sp>
      <p:pic>
        <p:nvPicPr>
          <p:cNvPr id="49157" name="Picture 7"/>
          <p:cNvPicPr>
            <a:picLocks noGrp="1" noChangeAspect="1" noChangeArrowheads="1"/>
          </p:cNvPicPr>
          <p:nvPr>
            <p:ph idx="1"/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50" y="3503313"/>
            <a:ext cx="6946900" cy="2405941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6D7DCF-E9BB-4A0E-9442-11AE09EA600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946900" y="6373813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852F37-0DB9-4B5B-ACE3-9C9B1F266E8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E20C72-9D54-4D3B-B85C-588F194192F9}"/>
              </a:ext>
            </a:extLst>
          </p:cNvPr>
          <p:cNvSpPr/>
          <p:nvPr/>
        </p:nvSpPr>
        <p:spPr>
          <a:xfrm>
            <a:off x="4953000" y="1676400"/>
            <a:ext cx="1371600" cy="4572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A538E60-175B-484C-955F-31EF15AF2C7E}"/>
              </a:ext>
            </a:extLst>
          </p:cNvPr>
          <p:cNvGrpSpPr/>
          <p:nvPr/>
        </p:nvGrpSpPr>
        <p:grpSpPr>
          <a:xfrm>
            <a:off x="6705600" y="6034961"/>
            <a:ext cx="1422400" cy="369332"/>
            <a:chOff x="6019800" y="6233081"/>
            <a:chExt cx="1422400" cy="369332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4F2CA6D0-C122-47F3-B67D-6C6FF3CAA32B}"/>
                </a:ext>
              </a:extLst>
            </p:cNvPr>
            <p:cNvCxnSpPr/>
            <p:nvPr/>
          </p:nvCxnSpPr>
          <p:spPr>
            <a:xfrm>
              <a:off x="6019800" y="6248400"/>
              <a:ext cx="121920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2EAEC27-2A24-4BC4-8969-7D2729DAD871}"/>
                </a:ext>
              </a:extLst>
            </p:cNvPr>
            <p:cNvSpPr txBox="1"/>
            <p:nvPr/>
          </p:nvSpPr>
          <p:spPr>
            <a:xfrm>
              <a:off x="6375400" y="6233081"/>
              <a:ext cx="106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time</a:t>
              </a:r>
            </a:p>
          </p:txBody>
        </p:sp>
      </p:grpSp>
      <p:sp>
        <p:nvSpPr>
          <p:cNvPr id="9" name="Left Brace 8">
            <a:extLst>
              <a:ext uri="{FF2B5EF4-FFF2-40B4-BE49-F238E27FC236}">
                <a16:creationId xmlns:a16="http://schemas.microsoft.com/office/drawing/2014/main" id="{28D9D8EE-6109-4C0A-9537-ABF0C340DBA0}"/>
              </a:ext>
            </a:extLst>
          </p:cNvPr>
          <p:cNvSpPr/>
          <p:nvPr/>
        </p:nvSpPr>
        <p:spPr>
          <a:xfrm>
            <a:off x="785495" y="4419600"/>
            <a:ext cx="128905" cy="13716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4A4A19-EE58-4942-874F-FDADC30571C2}"/>
              </a:ext>
            </a:extLst>
          </p:cNvPr>
          <p:cNvSpPr txBox="1"/>
          <p:nvPr/>
        </p:nvSpPr>
        <p:spPr>
          <a:xfrm rot="16200000">
            <a:off x="-8771" y="492073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signals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262CD7-72A7-4456-BE5E-C65AD6EC39F0}"/>
              </a:ext>
            </a:extLst>
          </p:cNvPr>
          <p:cNvSpPr txBox="1"/>
          <p:nvPr/>
        </p:nvSpPr>
        <p:spPr>
          <a:xfrm>
            <a:off x="2454533" y="5943019"/>
            <a:ext cx="4158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Waveform Diagram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60C83-2DCD-4A3F-91BF-6E3FE3F8AE06}"/>
              </a:ext>
            </a:extLst>
          </p:cNvPr>
          <p:cNvSpPr txBox="1"/>
          <p:nvPr/>
        </p:nvSpPr>
        <p:spPr>
          <a:xfrm>
            <a:off x="3098800" y="4470122"/>
            <a:ext cx="482600" cy="274320"/>
          </a:xfrm>
          <a:prstGeom prst="rect">
            <a:avLst/>
          </a:prstGeom>
          <a:solidFill>
            <a:srgbClr val="FFFFF3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651BB1-378D-4483-A15E-33A853052AB6}"/>
              </a:ext>
            </a:extLst>
          </p:cNvPr>
          <p:cNvSpPr txBox="1"/>
          <p:nvPr/>
        </p:nvSpPr>
        <p:spPr>
          <a:xfrm>
            <a:off x="3098800" y="4818569"/>
            <a:ext cx="482600" cy="274320"/>
          </a:xfrm>
          <a:prstGeom prst="rect">
            <a:avLst/>
          </a:prstGeom>
          <a:solidFill>
            <a:srgbClr val="FFFFF3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57E6CF-AE71-4426-B736-F3CDC4A661D8}"/>
              </a:ext>
            </a:extLst>
          </p:cNvPr>
          <p:cNvSpPr txBox="1"/>
          <p:nvPr/>
        </p:nvSpPr>
        <p:spPr>
          <a:xfrm>
            <a:off x="3098800" y="5174169"/>
            <a:ext cx="482600" cy="274320"/>
          </a:xfrm>
          <a:prstGeom prst="rect">
            <a:avLst/>
          </a:prstGeom>
          <a:solidFill>
            <a:srgbClr val="FFFFF3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DFB678-8D1A-4217-AB5A-0490F4FA467F}"/>
              </a:ext>
            </a:extLst>
          </p:cNvPr>
          <p:cNvSpPr txBox="1"/>
          <p:nvPr/>
        </p:nvSpPr>
        <p:spPr>
          <a:xfrm>
            <a:off x="3098800" y="5518757"/>
            <a:ext cx="482600" cy="274320"/>
          </a:xfrm>
          <a:prstGeom prst="rect">
            <a:avLst/>
          </a:prstGeom>
          <a:solidFill>
            <a:srgbClr val="FFFFF3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0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A785AE5-7E4F-4B5C-85B7-63B63CDD9B31}"/>
              </a:ext>
            </a:extLst>
          </p:cNvPr>
          <p:cNvGrpSpPr/>
          <p:nvPr/>
        </p:nvGrpSpPr>
        <p:grpSpPr>
          <a:xfrm>
            <a:off x="2133600" y="1162345"/>
            <a:ext cx="5334000" cy="2053308"/>
            <a:chOff x="1143000" y="2275788"/>
            <a:chExt cx="7076608" cy="290581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91B6451-01B9-4DA3-8A08-B84F00C1A61D}"/>
                </a:ext>
              </a:extLst>
            </p:cNvPr>
            <p:cNvSpPr/>
            <p:nvPr/>
          </p:nvSpPr>
          <p:spPr>
            <a:xfrm>
              <a:off x="5181600" y="2667000"/>
              <a:ext cx="13716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EBF2307-BFA1-4D3D-9564-6FB010899585}"/>
                </a:ext>
              </a:extLst>
            </p:cNvPr>
            <p:cNvSpPr/>
            <p:nvPr/>
          </p:nvSpPr>
          <p:spPr>
            <a:xfrm>
              <a:off x="5671480" y="3311238"/>
              <a:ext cx="13716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1" name="Flowchart: Delay 20">
              <a:extLst>
                <a:ext uri="{FF2B5EF4-FFF2-40B4-BE49-F238E27FC236}">
                  <a16:creationId xmlns:a16="http://schemas.microsoft.com/office/drawing/2014/main" id="{92EE07C8-862E-4503-B5AB-3A8F1437C598}"/>
                </a:ext>
              </a:extLst>
            </p:cNvPr>
            <p:cNvSpPr/>
            <p:nvPr/>
          </p:nvSpPr>
          <p:spPr>
            <a:xfrm>
              <a:off x="3644989" y="2275788"/>
              <a:ext cx="819094" cy="671896"/>
            </a:xfrm>
            <a:prstGeom prst="flowChartDelay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AND</a:t>
              </a:r>
            </a:p>
          </p:txBody>
        </p:sp>
        <p:sp>
          <p:nvSpPr>
            <p:cNvPr id="22" name="Arrow: Pentagon 21">
              <a:extLst>
                <a:ext uri="{FF2B5EF4-FFF2-40B4-BE49-F238E27FC236}">
                  <a16:creationId xmlns:a16="http://schemas.microsoft.com/office/drawing/2014/main" id="{27960A42-6FA7-4B00-8936-37931B917773}"/>
                </a:ext>
              </a:extLst>
            </p:cNvPr>
            <p:cNvSpPr/>
            <p:nvPr/>
          </p:nvSpPr>
          <p:spPr>
            <a:xfrm>
              <a:off x="1143000" y="2501613"/>
              <a:ext cx="1066800" cy="381000"/>
            </a:xfrm>
            <a:prstGeom prst="homePlate">
              <a:avLst>
                <a:gd name="adj" fmla="val 87333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23" name="Arrow: Pentagon 22">
              <a:extLst>
                <a:ext uri="{FF2B5EF4-FFF2-40B4-BE49-F238E27FC236}">
                  <a16:creationId xmlns:a16="http://schemas.microsoft.com/office/drawing/2014/main" id="{6C8571D2-733F-41C7-9CCB-D9CF49B4A7EB}"/>
                </a:ext>
              </a:extLst>
            </p:cNvPr>
            <p:cNvSpPr/>
            <p:nvPr/>
          </p:nvSpPr>
          <p:spPr>
            <a:xfrm>
              <a:off x="7152808" y="3479499"/>
              <a:ext cx="1066800" cy="381000"/>
            </a:xfrm>
            <a:prstGeom prst="homePlate">
              <a:avLst>
                <a:gd name="adj" fmla="val 87333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y</a:t>
              </a:r>
            </a:p>
          </p:txBody>
        </p:sp>
        <p:sp>
          <p:nvSpPr>
            <p:cNvPr id="24" name="Arrow: Pentagon 23">
              <a:extLst>
                <a:ext uri="{FF2B5EF4-FFF2-40B4-BE49-F238E27FC236}">
                  <a16:creationId xmlns:a16="http://schemas.microsoft.com/office/drawing/2014/main" id="{7B1A8BCD-EFA9-453A-BB6A-F56449138CBB}"/>
                </a:ext>
              </a:extLst>
            </p:cNvPr>
            <p:cNvSpPr/>
            <p:nvPr/>
          </p:nvSpPr>
          <p:spPr>
            <a:xfrm>
              <a:off x="1143000" y="3685684"/>
              <a:ext cx="1066800" cy="381000"/>
            </a:xfrm>
            <a:prstGeom prst="homePlate">
              <a:avLst>
                <a:gd name="adj" fmla="val 87333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25" name="Arrow: Pentagon 24">
              <a:extLst>
                <a:ext uri="{FF2B5EF4-FFF2-40B4-BE49-F238E27FC236}">
                  <a16:creationId xmlns:a16="http://schemas.microsoft.com/office/drawing/2014/main" id="{CC33EB47-E252-4E77-BBC3-66F90B884C32}"/>
                </a:ext>
              </a:extLst>
            </p:cNvPr>
            <p:cNvSpPr/>
            <p:nvPr/>
          </p:nvSpPr>
          <p:spPr>
            <a:xfrm>
              <a:off x="1143000" y="4800600"/>
              <a:ext cx="1066800" cy="381000"/>
            </a:xfrm>
            <a:prstGeom prst="homePlate">
              <a:avLst>
                <a:gd name="adj" fmla="val 87333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1B0E23A-A605-4032-985A-D4D24005BDEF}"/>
                </a:ext>
              </a:extLst>
            </p:cNvPr>
            <p:cNvSpPr/>
            <p:nvPr/>
          </p:nvSpPr>
          <p:spPr>
            <a:xfrm>
              <a:off x="3461680" y="2296743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D7ED0A7-2D3D-4253-9614-DAB7FAA54F79}"/>
                </a:ext>
              </a:extLst>
            </p:cNvPr>
            <p:cNvSpPr/>
            <p:nvPr/>
          </p:nvSpPr>
          <p:spPr>
            <a:xfrm>
              <a:off x="3458299" y="2558763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302AA49-0DAA-438F-B60B-B52971E60556}"/>
                </a:ext>
              </a:extLst>
            </p:cNvPr>
            <p:cNvSpPr/>
            <p:nvPr/>
          </p:nvSpPr>
          <p:spPr>
            <a:xfrm>
              <a:off x="3458299" y="2788233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9" name="Flowchart: Delay 28">
              <a:extLst>
                <a:ext uri="{FF2B5EF4-FFF2-40B4-BE49-F238E27FC236}">
                  <a16:creationId xmlns:a16="http://schemas.microsoft.com/office/drawing/2014/main" id="{FE0C57D1-DF78-4B66-A61E-BA096D5E6875}"/>
                </a:ext>
              </a:extLst>
            </p:cNvPr>
            <p:cNvSpPr/>
            <p:nvPr/>
          </p:nvSpPr>
          <p:spPr>
            <a:xfrm>
              <a:off x="3675469" y="3339813"/>
              <a:ext cx="819094" cy="671896"/>
            </a:xfrm>
            <a:prstGeom prst="flowChartDelay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AND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C7361B7-DAB5-4F07-9531-402AAC188E57}"/>
                </a:ext>
              </a:extLst>
            </p:cNvPr>
            <p:cNvSpPr/>
            <p:nvPr/>
          </p:nvSpPr>
          <p:spPr>
            <a:xfrm>
              <a:off x="3488779" y="3622788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B68375-4AEC-4FAC-A5DA-3D2F005938A7}"/>
                </a:ext>
              </a:extLst>
            </p:cNvPr>
            <p:cNvSpPr/>
            <p:nvPr/>
          </p:nvSpPr>
          <p:spPr>
            <a:xfrm>
              <a:off x="3488779" y="3852258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32" name="Flowchart: Delay 31">
              <a:extLst>
                <a:ext uri="{FF2B5EF4-FFF2-40B4-BE49-F238E27FC236}">
                  <a16:creationId xmlns:a16="http://schemas.microsoft.com/office/drawing/2014/main" id="{05451BCF-96AF-4BB0-8665-B480BF39EB20}"/>
                </a:ext>
              </a:extLst>
            </p:cNvPr>
            <p:cNvSpPr/>
            <p:nvPr/>
          </p:nvSpPr>
          <p:spPr>
            <a:xfrm>
              <a:off x="3675469" y="4482813"/>
              <a:ext cx="819094" cy="671896"/>
            </a:xfrm>
            <a:prstGeom prst="flowChartDelay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AND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6E0807D-F2F2-4D69-B995-24EBA3E3587B}"/>
                </a:ext>
              </a:extLst>
            </p:cNvPr>
            <p:cNvSpPr/>
            <p:nvPr/>
          </p:nvSpPr>
          <p:spPr>
            <a:xfrm>
              <a:off x="3488779" y="4765788"/>
              <a:ext cx="152400" cy="152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10457EFB-4E4E-4AC3-98A5-9EBC2FCFC586}"/>
                </a:ext>
              </a:extLst>
            </p:cNvPr>
            <p:cNvCxnSpPr>
              <a:cxnSpLocks/>
              <a:stCxn id="22" idx="3"/>
              <a:endCxn id="26" idx="2"/>
            </p:cNvCxnSpPr>
            <p:nvPr/>
          </p:nvCxnSpPr>
          <p:spPr>
            <a:xfrm flipV="1">
              <a:off x="2209800" y="2372943"/>
              <a:ext cx="1251880" cy="319170"/>
            </a:xfrm>
            <a:prstGeom prst="bentConnector3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110D1D1E-1834-42CD-BB46-DB23F96FAC60}"/>
                </a:ext>
              </a:extLst>
            </p:cNvPr>
            <p:cNvCxnSpPr>
              <a:stCxn id="24" idx="3"/>
              <a:endCxn id="27" idx="2"/>
            </p:cNvCxnSpPr>
            <p:nvPr/>
          </p:nvCxnSpPr>
          <p:spPr>
            <a:xfrm flipV="1">
              <a:off x="2209800" y="2634963"/>
              <a:ext cx="1248499" cy="1241221"/>
            </a:xfrm>
            <a:prstGeom prst="bentConnector3">
              <a:avLst>
                <a:gd name="adj1" fmla="val 58545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56C465C7-E153-4559-9B66-919DAE39D18D}"/>
                </a:ext>
              </a:extLst>
            </p:cNvPr>
            <p:cNvCxnSpPr>
              <a:stCxn id="25" idx="3"/>
              <a:endCxn id="28" idx="2"/>
            </p:cNvCxnSpPr>
            <p:nvPr/>
          </p:nvCxnSpPr>
          <p:spPr>
            <a:xfrm flipV="1">
              <a:off x="2209800" y="2864433"/>
              <a:ext cx="1248499" cy="2126667"/>
            </a:xfrm>
            <a:prstGeom prst="bentConnector3">
              <a:avLst>
                <a:gd name="adj1" fmla="val 65055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E056EFF6-E23B-412A-BE27-7E4CF70E4D50}"/>
                </a:ext>
              </a:extLst>
            </p:cNvPr>
            <p:cNvCxnSpPr>
              <a:cxnSpLocks/>
            </p:cNvCxnSpPr>
            <p:nvPr/>
          </p:nvCxnSpPr>
          <p:spPr>
            <a:xfrm>
              <a:off x="2471080" y="2692113"/>
              <a:ext cx="1177290" cy="788017"/>
            </a:xfrm>
            <a:prstGeom prst="bentConnector3">
              <a:avLst>
                <a:gd name="adj1" fmla="val 1327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3ED16732-637F-4B96-88DA-5DDE60193237}"/>
                </a:ext>
              </a:extLst>
            </p:cNvPr>
            <p:cNvCxnSpPr>
              <a:cxnSpLocks/>
              <a:stCxn id="41" idx="0"/>
              <a:endCxn id="31" idx="2"/>
            </p:cNvCxnSpPr>
            <p:nvPr/>
          </p:nvCxnSpPr>
          <p:spPr>
            <a:xfrm rot="5400000" flipH="1" flipV="1">
              <a:off x="2617260" y="4087077"/>
              <a:ext cx="1030138" cy="712900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767ED24-4346-4489-BA13-B9FC3614DE6E}"/>
                </a:ext>
              </a:extLst>
            </p:cNvPr>
            <p:cNvSpPr/>
            <p:nvPr/>
          </p:nvSpPr>
          <p:spPr>
            <a:xfrm>
              <a:off x="2443648" y="2661189"/>
              <a:ext cx="70104" cy="6901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F1CA91-21F1-4967-BF9B-F3B68A5671E6}"/>
                </a:ext>
              </a:extLst>
            </p:cNvPr>
            <p:cNvSpPr/>
            <p:nvPr/>
          </p:nvSpPr>
          <p:spPr>
            <a:xfrm>
              <a:off x="2893228" y="3838093"/>
              <a:ext cx="70104" cy="6901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89DDC33-D3C8-4121-B8F1-DFA2801B5819}"/>
                </a:ext>
              </a:extLst>
            </p:cNvPr>
            <p:cNvSpPr/>
            <p:nvPr/>
          </p:nvSpPr>
          <p:spPr>
            <a:xfrm>
              <a:off x="2740827" y="4958596"/>
              <a:ext cx="70104" cy="6901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674865AD-D9EC-4E99-B790-A815525EA28B}"/>
                </a:ext>
              </a:extLst>
            </p:cNvPr>
            <p:cNvCxnSpPr/>
            <p:nvPr/>
          </p:nvCxnSpPr>
          <p:spPr>
            <a:xfrm rot="16200000" flipH="1">
              <a:off x="2558384" y="3545226"/>
              <a:ext cx="1155083" cy="1024890"/>
            </a:xfrm>
            <a:prstGeom prst="bentConnector3">
              <a:avLst>
                <a:gd name="adj1" fmla="val 100137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6A0E4C66-5037-46FB-B00B-BE5B51083305}"/>
                </a:ext>
              </a:extLst>
            </p:cNvPr>
            <p:cNvCxnSpPr>
              <a:endCxn id="33" idx="2"/>
            </p:cNvCxnSpPr>
            <p:nvPr/>
          </p:nvCxnSpPr>
          <p:spPr>
            <a:xfrm>
              <a:off x="2426970" y="3872600"/>
              <a:ext cx="1061809" cy="969388"/>
            </a:xfrm>
            <a:prstGeom prst="bentConnector3">
              <a:avLst>
                <a:gd name="adj1" fmla="val 12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7B78160F-C8DF-419A-B6E0-D7ECC18B0D43}"/>
                </a:ext>
              </a:extLst>
            </p:cNvPr>
            <p:cNvCxnSpPr/>
            <p:nvPr/>
          </p:nvCxnSpPr>
          <p:spPr>
            <a:xfrm>
              <a:off x="2498552" y="4991100"/>
              <a:ext cx="1142627" cy="76200"/>
            </a:xfrm>
            <a:prstGeom prst="bentConnector3">
              <a:avLst>
                <a:gd name="adj1" fmla="val -15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6A4DC4B-26F8-4163-A7CD-5B82057E3757}"/>
                </a:ext>
              </a:extLst>
            </p:cNvPr>
            <p:cNvSpPr/>
            <p:nvPr/>
          </p:nvSpPr>
          <p:spPr>
            <a:xfrm>
              <a:off x="2405548" y="3838093"/>
              <a:ext cx="70104" cy="6901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6DB9FC1-306A-47DF-BAC1-460C0C1DB317}"/>
                </a:ext>
              </a:extLst>
            </p:cNvPr>
            <p:cNvSpPr/>
            <p:nvPr/>
          </p:nvSpPr>
          <p:spPr>
            <a:xfrm>
              <a:off x="2463500" y="4962830"/>
              <a:ext cx="70104" cy="6901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F0710F1-FD54-45F4-B0CD-196854D04F4C}"/>
                </a:ext>
              </a:extLst>
            </p:cNvPr>
            <p:cNvSpPr/>
            <p:nvPr/>
          </p:nvSpPr>
          <p:spPr>
            <a:xfrm>
              <a:off x="2588428" y="3439385"/>
              <a:ext cx="70104" cy="6901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7CF0ADB-DD23-4687-BCCD-CD948A311E1C}"/>
                </a:ext>
              </a:extLst>
            </p:cNvPr>
            <p:cNvGrpSpPr/>
            <p:nvPr/>
          </p:nvGrpSpPr>
          <p:grpSpPr>
            <a:xfrm>
              <a:off x="5542367" y="3237706"/>
              <a:ext cx="1066800" cy="874208"/>
              <a:chOff x="5052487" y="3211069"/>
              <a:chExt cx="1066800" cy="874208"/>
            </a:xfrm>
          </p:grpSpPr>
          <p:sp>
            <p:nvSpPr>
              <p:cNvPr id="49" name="Flowchart: Stored Data 48">
                <a:extLst>
                  <a:ext uri="{FF2B5EF4-FFF2-40B4-BE49-F238E27FC236}">
                    <a16:creationId xmlns:a16="http://schemas.microsoft.com/office/drawing/2014/main" id="{5F5B12BE-3A0F-41CD-B60A-CA565548F3C0}"/>
                  </a:ext>
                </a:extLst>
              </p:cNvPr>
              <p:cNvSpPr/>
              <p:nvPr/>
            </p:nvSpPr>
            <p:spPr>
              <a:xfrm rot="10800000">
                <a:off x="5052487" y="3211069"/>
                <a:ext cx="1066800" cy="874208"/>
              </a:xfrm>
              <a:prstGeom prst="flowChartOnlineStorage">
                <a:avLst/>
              </a:prstGeom>
              <a:ln w="762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6AC0E2F-0167-4DE0-9283-DD15212C9388}"/>
                  </a:ext>
                </a:extLst>
              </p:cNvPr>
              <p:cNvSpPr txBox="1"/>
              <p:nvPr/>
            </p:nvSpPr>
            <p:spPr>
              <a:xfrm>
                <a:off x="5334000" y="3464442"/>
                <a:ext cx="685800" cy="479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ＭＳ Ｐゴシック" panose="020B0600070205080204" pitchFamily="34" charset="-128"/>
                    <a:cs typeface="+mn-cs"/>
                  </a:rPr>
                  <a:t>OR</a:t>
                </a:r>
              </a:p>
            </p:txBody>
          </p:sp>
        </p:grp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4ABA34CC-065B-4960-AA5E-2F6561580A70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4464083" y="2611736"/>
              <a:ext cx="1207397" cy="896664"/>
            </a:xfrm>
            <a:prstGeom prst="bentConnector3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D6253DA8-1E59-4161-88B8-43437E8BEAC3}"/>
                </a:ext>
              </a:extLst>
            </p:cNvPr>
            <p:cNvCxnSpPr>
              <a:stCxn id="29" idx="3"/>
              <a:endCxn id="49" idx="3"/>
            </p:cNvCxnSpPr>
            <p:nvPr/>
          </p:nvCxnSpPr>
          <p:spPr>
            <a:xfrm flipV="1">
              <a:off x="4494563" y="3674810"/>
              <a:ext cx="1225604" cy="951"/>
            </a:xfrm>
            <a:prstGeom prst="bentConnector3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Connector: Elbow 52">
              <a:extLst>
                <a:ext uri="{FF2B5EF4-FFF2-40B4-BE49-F238E27FC236}">
                  <a16:creationId xmlns:a16="http://schemas.microsoft.com/office/drawing/2014/main" id="{F4529A67-F4D6-408C-83FC-7DD6ACCA950F}"/>
                </a:ext>
              </a:extLst>
            </p:cNvPr>
            <p:cNvCxnSpPr>
              <a:stCxn id="32" idx="3"/>
            </p:cNvCxnSpPr>
            <p:nvPr/>
          </p:nvCxnSpPr>
          <p:spPr>
            <a:xfrm flipV="1">
              <a:off x="4494563" y="3940652"/>
              <a:ext cx="1176917" cy="878109"/>
            </a:xfrm>
            <a:prstGeom prst="bentConnector3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1D0E196-5F24-46F6-A7E8-1938ACE86D8F}"/>
                </a:ext>
              </a:extLst>
            </p:cNvPr>
            <p:cNvCxnSpPr>
              <a:cxnSpLocks/>
              <a:stCxn id="49" idx="1"/>
            </p:cNvCxnSpPr>
            <p:nvPr/>
          </p:nvCxnSpPr>
          <p:spPr>
            <a:xfrm>
              <a:off x="6609167" y="3674810"/>
              <a:ext cx="537626" cy="15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7154BD6-680D-4B4B-9494-C912FDCB6F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24362" y="3685684"/>
              <a:ext cx="480838" cy="1330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0110574-B1D6-4F55-AF8C-19253028D3F1}"/>
                </a:ext>
              </a:extLst>
            </p:cNvPr>
            <p:cNvSpPr/>
            <p:nvPr/>
          </p:nvSpPr>
          <p:spPr>
            <a:xfrm>
              <a:off x="2986303" y="3656627"/>
              <a:ext cx="70104" cy="6901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6406501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We Have Seen So Far</a:t>
            </a:r>
          </a:p>
        </p:txBody>
      </p:sp>
      <p:sp>
        <p:nvSpPr>
          <p:cNvPr id="68610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Describing structural hierarchy with Verilog</a:t>
            </a:r>
          </a:p>
          <a:p>
            <a:pPr lvl="1"/>
            <a:r>
              <a:rPr lang="en-US"/>
              <a:t>Instantiate modules in an other module</a:t>
            </a:r>
          </a:p>
          <a:p>
            <a:r>
              <a:rPr lang="en-US" b="1"/>
              <a:t>Describing functionality using behavioral modeling</a:t>
            </a:r>
            <a:endParaRPr lang="en-US"/>
          </a:p>
          <a:p>
            <a:endParaRPr lang="en-US" b="1"/>
          </a:p>
          <a:p>
            <a:r>
              <a:rPr lang="en-US" b="1"/>
              <a:t>Writing simple logic equations</a:t>
            </a:r>
          </a:p>
          <a:p>
            <a:pPr lvl="1"/>
            <a:r>
              <a:rPr lang="en-US"/>
              <a:t>We can write AND, OR, XOR, … </a:t>
            </a:r>
          </a:p>
          <a:p>
            <a:r>
              <a:rPr lang="en-US" b="1"/>
              <a:t>Multiplexer functionality</a:t>
            </a:r>
          </a:p>
          <a:p>
            <a:pPr lvl="1"/>
            <a:r>
              <a:rPr lang="en-US"/>
              <a:t>If … then … else</a:t>
            </a:r>
          </a:p>
          <a:p>
            <a:endParaRPr lang="en-US" b="1"/>
          </a:p>
          <a:p>
            <a:r>
              <a:rPr lang="en-US" b="1"/>
              <a:t>We can describe constants</a:t>
            </a:r>
            <a:endParaRPr lang="en-US"/>
          </a:p>
          <a:p>
            <a:endParaRPr lang="en-US" b="1"/>
          </a:p>
          <a:p>
            <a:r>
              <a:rPr lang="en-US" b="1"/>
              <a:t>But there is more...</a:t>
            </a:r>
          </a:p>
          <a:p>
            <a:pPr lvl="1">
              <a:buFont typeface="Wingdings" pitchFamily="2" charset="2"/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AF446-CB7C-44F6-81F2-8971D60F4DE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946900" y="6373813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852F37-0DB9-4B5B-ACE3-9C9B1F266E8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17084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6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6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6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6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6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6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6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6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48070-834D-4E01-A93C-9779DCD0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More Verilog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1D860-B718-4C69-81DB-1886F3F78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838200"/>
            <a:ext cx="8610600" cy="5153025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We can write Verilog code in </a:t>
            </a:r>
            <a:r>
              <a:rPr lang="en-US" dirty="0">
                <a:solidFill>
                  <a:srgbClr val="0000FF"/>
                </a:solidFill>
              </a:rPr>
              <a:t>many different ways</a:t>
            </a:r>
          </a:p>
          <a:p>
            <a:endParaRPr lang="en-US" dirty="0"/>
          </a:p>
          <a:p>
            <a:r>
              <a:rPr lang="en-US" dirty="0"/>
              <a:t>Let’s see how we can express the same functionality by developing Verilog code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At low-level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Poor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readability</a:t>
            </a:r>
          </a:p>
          <a:p>
            <a:pPr lvl="2"/>
            <a:r>
              <a:rPr lang="en-US" dirty="0">
                <a:solidFill>
                  <a:srgbClr val="00B050"/>
                </a:solidFill>
              </a:rPr>
              <a:t>More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optimization</a:t>
            </a:r>
            <a:r>
              <a:rPr lang="en-US" dirty="0"/>
              <a:t> opportunities (especially for low-level tools)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At a higher-level of abstraction</a:t>
            </a:r>
          </a:p>
          <a:p>
            <a:pPr lvl="2"/>
            <a:r>
              <a:rPr lang="en-US" dirty="0">
                <a:solidFill>
                  <a:srgbClr val="00B050"/>
                </a:solidFill>
              </a:rPr>
              <a:t>Better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readability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Limited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optimization </a:t>
            </a:r>
            <a:r>
              <a:rPr lang="en-US" dirty="0"/>
              <a:t>opportunities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CE856-C337-454D-95B5-C98E837955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19D7DF-598B-483B-A6D0-8553CDFAE631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67858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1682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Comparing Two Numbers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878F38-956D-4FF1-BCE2-00E9A07B1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Defining your own gates as new modules</a:t>
            </a:r>
          </a:p>
          <a:p>
            <a:endParaRPr lang="en-US" b="1" dirty="0"/>
          </a:p>
          <a:p>
            <a:r>
              <a:rPr lang="en-US" dirty="0"/>
              <a:t>We will use our gates to show the different ways of implementing </a:t>
            </a:r>
            <a:r>
              <a:rPr lang="en-US" dirty="0">
                <a:solidFill>
                  <a:srgbClr val="0000FF"/>
                </a:solidFill>
              </a:rPr>
              <a:t>a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4-bit comparator (equality checker)</a:t>
            </a: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A7BB2E69-5C0F-49A2-80E7-84AF0D3FE64A}"/>
              </a:ext>
            </a:extLst>
          </p:cNvPr>
          <p:cNvSpPr>
            <a:spLocks noGrp="1"/>
          </p:cNvSpPr>
          <p:nvPr/>
        </p:nvSpPr>
        <p:spPr bwMode="auto">
          <a:xfrm>
            <a:off x="592783" y="3733800"/>
            <a:ext cx="3870325" cy="1676401"/>
          </a:xfrm>
          <a:prstGeom prst="rect">
            <a:avLst/>
          </a:prstGeom>
          <a:solidFill>
            <a:srgbClr val="F6F5B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60000"/>
              <a:buFont typeface="Wingdings 2" pitchFamily="18" charset="2"/>
              <a:buNone/>
              <a:defRPr sz="1600" b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457200" indent="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11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module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MyXnor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(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input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A, </a:t>
            </a:r>
            <a:r>
              <a:rPr lang="en-US" dirty="0">
                <a:solidFill>
                  <a:srgbClr val="000000"/>
                </a:solidFill>
              </a:rPr>
              <a:t>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        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output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Z);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assign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Z = ~(A ^ B);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//not XOR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endmodule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B0E9C0B4-228E-4AE2-8124-C59306152397}"/>
              </a:ext>
            </a:extLst>
          </p:cNvPr>
          <p:cNvSpPr>
            <a:spLocks noGrp="1"/>
          </p:cNvSpPr>
          <p:nvPr/>
        </p:nvSpPr>
        <p:spPr bwMode="auto">
          <a:xfrm>
            <a:off x="4767908" y="3733800"/>
            <a:ext cx="3870325" cy="1676401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accent4">
                <a:lumMod val="2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60000"/>
              <a:buFont typeface="Wingdings 2" pitchFamily="18" charset="2"/>
              <a:buNone/>
              <a:defRPr sz="1600" b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457200" indent="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11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module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MyAnd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(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input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A, </a:t>
            </a:r>
            <a:r>
              <a:rPr lang="en-US" dirty="0">
                <a:solidFill>
                  <a:srgbClr val="000000"/>
                </a:solidFill>
              </a:rPr>
              <a:t>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       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output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Z);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assign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Z = A &amp; B;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AND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endmodule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de-CH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729CB36-9832-402E-AFA4-92F87B7E130D}"/>
              </a:ext>
            </a:extLst>
          </p:cNvPr>
          <p:cNvSpPr>
            <a:spLocks noGrp="1"/>
          </p:cNvSpPr>
          <p:nvPr/>
        </p:nvSpPr>
        <p:spPr bwMode="auto">
          <a:xfrm>
            <a:off x="494269" y="3276601"/>
            <a:ext cx="3870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400"/>
              </a:spcBef>
              <a:spcAft>
                <a:spcPts val="600"/>
              </a:spcAft>
              <a:buClr>
                <a:schemeClr val="accent1">
                  <a:lumMod val="75000"/>
                  <a:lumOff val="25000"/>
                </a:schemeClr>
              </a:buClr>
              <a:buSzPct val="60000"/>
              <a:buFont typeface="Wingdings 2" pitchFamily="18" charset="2"/>
              <a:buNone/>
              <a:defRPr sz="2400" b="1" i="1" baseline="0">
                <a:solidFill>
                  <a:schemeClr val="accent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110000"/>
              <a:buFont typeface="Wingdings" pitchFamily="2" charset="2"/>
              <a:buNone/>
              <a:defRPr sz="2000">
                <a:solidFill>
                  <a:schemeClr val="tx2">
                    <a:lumMod val="90000"/>
                    <a:lumOff val="10000"/>
                  </a:schemeClr>
                </a:solidFill>
                <a:latin typeface="Calibri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None/>
              <a:defRPr sz="2000">
                <a:solidFill>
                  <a:schemeClr val="tx2">
                    <a:lumMod val="90000"/>
                    <a:lumOff val="10000"/>
                  </a:schemeClr>
                </a:solidFill>
                <a:latin typeface="Calibri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2">
                    <a:lumMod val="90000"/>
                    <a:lumOff val="10000"/>
                  </a:schemeClr>
                </a:solidFill>
                <a:latin typeface="Calibri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2">
                    <a:lumMod val="90000"/>
                    <a:lumOff val="10000"/>
                  </a:schemeClr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60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An XNOR gate</a:t>
            </a:r>
            <a:endParaRPr kumimoji="0" lang="de-CH" sz="2400" b="1" i="1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23E91AF-DBAD-4319-BD30-5BAFFF36A779}"/>
              </a:ext>
            </a:extLst>
          </p:cNvPr>
          <p:cNvSpPr>
            <a:spLocks noGrp="1"/>
          </p:cNvSpPr>
          <p:nvPr/>
        </p:nvSpPr>
        <p:spPr bwMode="auto">
          <a:xfrm>
            <a:off x="4662510" y="3276600"/>
            <a:ext cx="3870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400"/>
              </a:spcBef>
              <a:spcAft>
                <a:spcPts val="600"/>
              </a:spcAft>
              <a:buClr>
                <a:schemeClr val="accent1">
                  <a:lumMod val="75000"/>
                  <a:lumOff val="25000"/>
                </a:schemeClr>
              </a:buClr>
              <a:buSzPct val="60000"/>
              <a:buFont typeface="Wingdings 2" pitchFamily="18" charset="2"/>
              <a:buNone/>
              <a:defRPr sz="2400" b="1" i="1" baseline="0">
                <a:solidFill>
                  <a:schemeClr val="accent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110000"/>
              <a:buFont typeface="Wingdings" pitchFamily="2" charset="2"/>
              <a:buNone/>
              <a:defRPr sz="2000">
                <a:solidFill>
                  <a:schemeClr val="tx2">
                    <a:lumMod val="90000"/>
                    <a:lumOff val="10000"/>
                  </a:schemeClr>
                </a:solidFill>
                <a:latin typeface="Calibri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None/>
              <a:defRPr sz="2000">
                <a:solidFill>
                  <a:schemeClr val="tx2">
                    <a:lumMod val="90000"/>
                    <a:lumOff val="10000"/>
                  </a:schemeClr>
                </a:solidFill>
                <a:latin typeface="Calibri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2">
                    <a:lumMod val="90000"/>
                    <a:lumOff val="10000"/>
                  </a:schemeClr>
                </a:solidFill>
                <a:latin typeface="Calibri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2">
                    <a:lumMod val="90000"/>
                    <a:lumOff val="10000"/>
                  </a:schemeClr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ts val="60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An AND gate</a:t>
            </a:r>
            <a:endParaRPr kumimoji="0" lang="de-CH" sz="2400" b="1" i="1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32A8CC44-36EC-482A-86A5-61ACE86BE51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946900" y="6373813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852F37-0DB9-4B5B-ACE3-9C9B1F266E8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29559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3730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Gate-Level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216C2-19E9-4E60-BC8B-F38947079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C1234CF4-294A-4FF1-A1EA-FD69E98E64D5}"/>
              </a:ext>
            </a:extLst>
          </p:cNvPr>
          <p:cNvSpPr>
            <a:spLocks noGrp="1"/>
          </p:cNvSpPr>
          <p:nvPr/>
        </p:nvSpPr>
        <p:spPr bwMode="auto">
          <a:xfrm>
            <a:off x="623887" y="1200150"/>
            <a:ext cx="7896225" cy="4972050"/>
          </a:xfrm>
          <a:prstGeom prst="rect">
            <a:avLst/>
          </a:prstGeom>
          <a:solidFill>
            <a:srgbClr val="F6F5BD"/>
          </a:solidFill>
          <a:ln w="9525">
            <a:solidFill>
              <a:schemeClr val="accent4">
                <a:lumMod val="2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60000"/>
              <a:buFont typeface="Wingdings 2" pitchFamily="18" charset="2"/>
              <a:buNone/>
              <a:defRPr sz="1600" b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457200" indent="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11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module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compare (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input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a0, a1, a2, a3, b0, b1, b2, b3,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         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output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eq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wire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c0, c1, c2, c3, c01, c23;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MyXnor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i0 (.A(a0), .B(b0), .Z(c0) );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XNOR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MyXnor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i1 (.A(a1), .B(b1), .Z(c1) );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XNOR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MyXnor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i2 (.A(a2), .B(b2), .Z(c2) );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XNOR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MyXnor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i3 (.A(a3), .B(b3), .Z(c3) );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XNOR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MyAnd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haha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(.A(c0), .B(c1), .Z(c01) );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AND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MyAnd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hoho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(.A(c2), .B(c3), .Z(c23) );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AND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MyAnd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bubu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(.A(c01), .B(c23), .Z(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eq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) );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AND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endmodule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01A499E-929C-4052-B36F-1A64C6F2348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946900" y="6373813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852F37-0DB9-4B5B-ACE3-9C9B1F266E8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1153789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5778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Using Logical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5ECB2-60E6-45A4-871A-630CB4642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8A278B62-50B8-45FF-8697-EB226C04C292}"/>
              </a:ext>
            </a:extLst>
          </p:cNvPr>
          <p:cNvSpPr>
            <a:spLocks noGrp="1"/>
          </p:cNvSpPr>
          <p:nvPr/>
        </p:nvSpPr>
        <p:spPr bwMode="auto">
          <a:xfrm>
            <a:off x="623887" y="1200150"/>
            <a:ext cx="7896225" cy="4972050"/>
          </a:xfrm>
          <a:prstGeom prst="rect">
            <a:avLst/>
          </a:prstGeom>
          <a:solidFill>
            <a:srgbClr val="F6F5BD"/>
          </a:solidFill>
          <a:ln w="9525">
            <a:solidFill>
              <a:schemeClr val="accent4">
                <a:lumMod val="2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60000"/>
              <a:buFont typeface="Wingdings 2" pitchFamily="18" charset="2"/>
              <a:buNone/>
              <a:defRPr sz="1600" b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457200" indent="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11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module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compare (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input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a0, a1, a2, a3, b0, b1, b2, b3,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         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output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eq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wire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c0, c1, c2, c3, c01, c23;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MyXnor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i0 (.A(a0), .B(b0), .Z(c0) );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XNOR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MyXnor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i1 (.A(a1), .B(b1), .Z(c1) );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XNOR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MyXnor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i2 (.A(a2), .B(b2), .Z(c2) );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XNOR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MyXnor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i3 (.A(a3), .B(b3), .Z(c3) );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XNOR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assign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c01 = c0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&amp;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c1;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assign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c23 = c2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&amp;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c3;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assign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eq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= c01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&amp;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c23;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endmodule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6F9A22E-53A5-4D3E-91FA-F1AD1DAF6C5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946900" y="6373813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852F37-0DB9-4B5B-ACE3-9C9B1F266E8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6955899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7826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Eliminating Intermediate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B0B23-B001-48D5-A974-89C10B22D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6AA393FF-A1A5-4E24-B239-966AD49D0F6D}"/>
              </a:ext>
            </a:extLst>
          </p:cNvPr>
          <p:cNvSpPr>
            <a:spLocks noGrp="1"/>
          </p:cNvSpPr>
          <p:nvPr/>
        </p:nvSpPr>
        <p:spPr bwMode="auto">
          <a:xfrm>
            <a:off x="623887" y="1200150"/>
            <a:ext cx="7896225" cy="4972050"/>
          </a:xfrm>
          <a:prstGeom prst="rect">
            <a:avLst/>
          </a:prstGeom>
          <a:solidFill>
            <a:srgbClr val="F6F5BD"/>
          </a:solidFill>
          <a:ln w="9525">
            <a:solidFill>
              <a:schemeClr val="accent4">
                <a:lumMod val="2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60000"/>
              <a:buFont typeface="Wingdings 2" pitchFamily="18" charset="2"/>
              <a:buNone/>
              <a:defRPr sz="1600" b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457200" indent="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11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module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compare (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input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a0, a1, a2, a3, b0, b1, b2, b3,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         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output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eq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wire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c0, c1, c2, c3;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MyXnor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i0 (.A(a0), .B(b0), .Z(c0) );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XNOR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MyXnor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i1 (.A(a1), .B(b1), .Z(c1) );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XNOR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MyXnor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i2 (.A(a2), .B(b2), .Z(c2) );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XNOR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MyXnor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i3 (.A(a3), .B(b3), .Z(c3) );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XNOR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assign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c01 = c0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&amp;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c1;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assign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c23 = c2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&amp;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c3;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assign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eq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= c01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&amp;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c23;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assign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eq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= c0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&amp;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c1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&amp;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c2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&amp;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c3;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endmodule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B12149B-B42E-44A6-BD4C-FAA095F2E7B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946900" y="6373813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852F37-0DB9-4B5B-ACE3-9C9B1F266E8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8088888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1922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Multi-Bit Signals (Bus)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0166D-0B85-4A2C-BC04-DE25B65BF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41986BDB-89D7-483E-AB4B-700610BDEC9A}"/>
              </a:ext>
            </a:extLst>
          </p:cNvPr>
          <p:cNvSpPr>
            <a:spLocks noGrp="1"/>
          </p:cNvSpPr>
          <p:nvPr/>
        </p:nvSpPr>
        <p:spPr bwMode="auto">
          <a:xfrm>
            <a:off x="623887" y="1200150"/>
            <a:ext cx="7896225" cy="4972050"/>
          </a:xfrm>
          <a:prstGeom prst="rect">
            <a:avLst/>
          </a:prstGeom>
          <a:solidFill>
            <a:srgbClr val="F6F5BD"/>
          </a:solidFill>
          <a:ln w="9525">
            <a:solidFill>
              <a:schemeClr val="accent4">
                <a:lumMod val="2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60000"/>
              <a:buFont typeface="Wingdings 2" pitchFamily="18" charset="2"/>
              <a:buNone/>
              <a:defRPr sz="1600" b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457200" indent="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11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module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compare (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input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[3:0] a,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input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[3:0] b,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         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output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eq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wire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[3:0] c;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bus definition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MyXnor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i0 (.A(a[0]), .B(b[0]), .Z(c[0]) );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XNOR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MyXnor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i1 (.A(a[1]), .B(b[1]), .Z(c[1]) );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XNOR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MyXnor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i2 (.A(a[2]), .B(b[2]), .Z(c[2]) );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XNOR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MyXnor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i3 (.A(a[3]), .B(b[3]), .Z(c[3]) );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XNOR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assign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eq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=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&amp;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c;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short format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endmodule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5C982886-007C-47B1-9A18-8A10154536E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946900" y="6373813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852F37-0DB9-4B5B-ACE3-9C9B1F266E8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9897755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3970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Bitwise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F2B0D-B1A0-4DDE-82C1-EEE8E6B0B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07EEE274-693B-457A-8AB2-20E2FC02BEFD}"/>
              </a:ext>
            </a:extLst>
          </p:cNvPr>
          <p:cNvSpPr>
            <a:spLocks noGrp="1"/>
          </p:cNvSpPr>
          <p:nvPr/>
        </p:nvSpPr>
        <p:spPr bwMode="auto">
          <a:xfrm>
            <a:off x="623887" y="1200150"/>
            <a:ext cx="7896225" cy="4972050"/>
          </a:xfrm>
          <a:prstGeom prst="rect">
            <a:avLst/>
          </a:prstGeom>
          <a:solidFill>
            <a:srgbClr val="F6F5BD"/>
          </a:solidFill>
          <a:ln w="9525">
            <a:solidFill>
              <a:schemeClr val="accent4">
                <a:lumMod val="2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60000"/>
              <a:buFont typeface="Wingdings 2" pitchFamily="18" charset="2"/>
              <a:buNone/>
              <a:defRPr sz="1600" b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457200" indent="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11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module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compare (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input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[3:0] a,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input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[3:0] b,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         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output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eq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wire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[3:0] c;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bus definition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MyXnor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i0 (.A(a[0]), .B(b[0]), .Z(c[0]) 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MyXnor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i1 (.A(a[1]), .B(b[1]), .Z(c[1]) 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MyXnor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i2 (.A(a[2]), .B(b[2]), .Z(c[2]) 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MyXnor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i3 (.A(a[3]), .B(b[3]), .Z(c[3]) 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assign c = ~(a ^ b);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XNOR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assign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eq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=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&amp;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c;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short format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endmodule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56D7A8A0-D409-43A4-B2C9-BAA5A3C2599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946900" y="6373813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852F37-0DB9-4B5B-ACE3-9C9B1F266E8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825325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A2555-2A70-4E34-9FBF-DCB7AEB69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2017: Intel </a:t>
            </a:r>
            <a:r>
              <a:rPr lang="en-US" err="1"/>
              <a:t>Kaby</a:t>
            </a:r>
            <a:r>
              <a:rPr lang="en-US"/>
              <a:t> Lake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2C06D-3AF6-450C-988B-002D74537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7E03FE-5E55-46FA-B192-390C1371D5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19D7DF-598B-483B-A6D0-8553CDFAE631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64-bit processor…">
            <a:extLst>
              <a:ext uri="{FF2B5EF4-FFF2-40B4-BE49-F238E27FC236}">
                <a16:creationId xmlns:a16="http://schemas.microsoft.com/office/drawing/2014/main" id="{8A3EBD13-1CFA-4C65-B49E-0B87BD498CA5}"/>
              </a:ext>
            </a:extLst>
          </p:cNvPr>
          <p:cNvSpPr txBox="1">
            <a:spLocks noGrp="1"/>
          </p:cNvSpPr>
          <p:nvPr/>
        </p:nvSpPr>
        <p:spPr>
          <a:xfrm>
            <a:off x="5551884" y="1066800"/>
            <a:ext cx="3200956" cy="579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 marL="261936" marR="39686" indent="-260350" algn="l" defTabSz="914400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30000"/>
              <a:buFontTx/>
              <a:buChar char="•"/>
              <a:tabLst/>
              <a:defRPr sz="2400" b="1" i="0" u="none" strike="noStrike" cap="none" spc="0" baseline="0">
                <a:ln>
                  <a:noFill/>
                </a:ln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  <a:lvl2pPr marL="495300" marR="39686" indent="-2413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80000"/>
              <a:buFontTx/>
              <a:buChar char="-"/>
              <a:tabLst/>
              <a:defRPr sz="1800" b="1" i="0" u="none" strike="noStrike" cap="none" spc="0" baseline="0">
                <a:ln>
                  <a:noFill/>
                </a:ln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2pPr>
            <a:lvl3pPr marL="749300" marR="39686" indent="-241300" algn="l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✦"/>
              <a:tabLst/>
              <a:defRPr sz="1800" b="1" i="0" u="none" strike="noStrike" cap="none" spc="0" baseline="0">
                <a:ln>
                  <a:noFill/>
                </a:ln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3pPr>
            <a:lvl4pPr marL="984250" marR="39686" indent="-222250" algn="l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20000"/>
              <a:buFontTx/>
              <a:buChar char="•"/>
              <a:tabLst/>
              <a:defRPr sz="1800" b="1" i="0" u="none" strike="noStrike" cap="none" spc="0" baseline="0">
                <a:ln>
                  <a:noFill/>
                </a:ln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4pPr>
            <a:lvl5pPr marL="1212850" marR="39686" indent="-196850" algn="l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10000"/>
              <a:buFontTx/>
              <a:buChar char="‣"/>
              <a:tabLst/>
              <a:defRPr sz="1800" b="1" i="0" u="none" strike="noStrike" cap="none" spc="0" baseline="0">
                <a:ln>
                  <a:noFill/>
                </a:ln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5pPr>
            <a:lvl6pPr marL="1532466" marR="39686" indent="-262466" algn="l" defTabSz="914400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10000"/>
              <a:buFontTx/>
              <a:buChar char="•"/>
              <a:tabLst/>
              <a:defRPr sz="2400" b="1" i="0" u="none" strike="noStrike" cap="none" spc="0" baseline="0">
                <a:ln>
                  <a:noFill/>
                </a:ln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6pPr>
            <a:lvl7pPr marL="1786466" marR="39686" indent="-262466" algn="l" defTabSz="914400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10000"/>
              <a:buFontTx/>
              <a:buChar char="•"/>
              <a:tabLst/>
              <a:defRPr sz="2400" b="1" i="0" u="none" strike="noStrike" cap="none" spc="0" baseline="0">
                <a:ln>
                  <a:noFill/>
                </a:ln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7pPr>
            <a:lvl8pPr marL="2040466" marR="39686" indent="-262466" algn="l" defTabSz="914400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10000"/>
              <a:buFontTx/>
              <a:buChar char="•"/>
              <a:tabLst/>
              <a:defRPr sz="2400" b="1" i="0" u="none" strike="noStrike" cap="none" spc="0" baseline="0">
                <a:ln>
                  <a:noFill/>
                </a:ln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8pPr>
            <a:lvl9pPr marL="2294466" marR="39686" indent="-262466" algn="l" defTabSz="914400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10000"/>
              <a:buFontTx/>
              <a:buChar char="•"/>
              <a:tabLst/>
              <a:defRPr sz="2400" b="1" i="0" u="none" strike="noStrike" cap="none" spc="0" baseline="0">
                <a:ln>
                  <a:noFill/>
                </a:ln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261936" marR="39686" lvl="0" indent="-26035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30000"/>
              <a:buFontTx/>
              <a:buChar char="•"/>
              <a:tabLst/>
              <a:defRPr/>
            </a:pPr>
            <a:r>
              <a:rPr kumimoji="0" sz="2400" b="1" i="0" u="none" strike="noStrike" kern="1200" cap="none" spc="0" normalizeH="0" baseline="0" noProof="0">
                <a:ln>
                  <a:noFill/>
                </a:ln>
                <a:solidFill>
                  <a:srgbClr val="2F2F2F"/>
                </a:solidFill>
                <a:effectLst/>
                <a:uLnTx/>
                <a:uFill>
                  <a:solidFill>
                    <a:srgbClr val="2F2F2F"/>
                  </a:solidFill>
                </a:uFill>
                <a:latin typeface="Tahoma"/>
                <a:ea typeface="+mn-ea"/>
                <a:cs typeface="+mn-cs"/>
                <a:sym typeface="Helvetica Neue"/>
              </a:rPr>
              <a:t>64-bit processor</a:t>
            </a:r>
          </a:p>
          <a:p>
            <a:pPr marL="261936" marR="39686" lvl="0" indent="-26035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30000"/>
              <a:buFontTx/>
              <a:buChar char="•"/>
              <a:tabLst/>
              <a:defRPr/>
            </a:pPr>
            <a:r>
              <a:rPr kumimoji="0" sz="2400" b="1" i="0" u="none" strike="noStrike" kern="1200" cap="none" spc="0" normalizeH="0" baseline="0" noProof="0">
                <a:ln>
                  <a:noFill/>
                </a:ln>
                <a:solidFill>
                  <a:srgbClr val="2F2F2F"/>
                </a:solidFill>
                <a:effectLst/>
                <a:uLnTx/>
                <a:uFill>
                  <a:solidFill>
                    <a:srgbClr val="2F2F2F"/>
                  </a:solidFill>
                </a:uFill>
                <a:latin typeface="Tahoma"/>
                <a:ea typeface="+mn-ea"/>
                <a:cs typeface="+mn-cs"/>
                <a:sym typeface="Helvetica Neue"/>
              </a:rPr>
              <a:t>4 cores, 8 threads</a:t>
            </a:r>
          </a:p>
          <a:p>
            <a:pPr marL="261936" marR="39686" lvl="0" indent="-26035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30000"/>
              <a:buFontTx/>
              <a:buChar char="•"/>
              <a:tabLst/>
              <a:defRPr/>
            </a:pPr>
            <a:r>
              <a:rPr kumimoji="0" sz="2400" b="1" i="0" u="none" strike="noStrike" kern="1200" cap="none" spc="0" normalizeH="0" baseline="0" noProof="0">
                <a:ln>
                  <a:noFill/>
                </a:ln>
                <a:solidFill>
                  <a:srgbClr val="2F2F2F"/>
                </a:solidFill>
                <a:effectLst/>
                <a:uLnTx/>
                <a:uFill>
                  <a:solidFill>
                    <a:srgbClr val="2F2F2F"/>
                  </a:solidFill>
                </a:uFill>
                <a:latin typeface="Tahoma"/>
                <a:ea typeface="+mn-ea"/>
                <a:cs typeface="+mn-cs"/>
                <a:sym typeface="Helvetica Neue"/>
              </a:rPr>
              <a:t>14-19 stage pipeline</a:t>
            </a:r>
          </a:p>
          <a:p>
            <a:pPr marL="261936" marR="39686" lvl="0" indent="-26035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30000"/>
              <a:buFontTx/>
              <a:buChar char="•"/>
              <a:tabLst/>
              <a:defRPr/>
            </a:pPr>
            <a:r>
              <a:rPr kumimoji="0" sz="2400" b="1" i="0" u="none" strike="noStrike" kern="1200" cap="none" spc="0" normalizeH="0" baseline="0" noProof="0">
                <a:ln>
                  <a:noFill/>
                </a:ln>
                <a:solidFill>
                  <a:srgbClr val="2F2F2F"/>
                </a:solidFill>
                <a:effectLst/>
                <a:uLnTx/>
                <a:uFill>
                  <a:solidFill>
                    <a:srgbClr val="2F2F2F"/>
                  </a:solidFill>
                </a:uFill>
                <a:latin typeface="Tahoma"/>
                <a:ea typeface="+mn-ea"/>
                <a:cs typeface="+mn-cs"/>
                <a:sym typeface="Helvetica Neue"/>
              </a:rPr>
              <a:t>3.9 GHz clock</a:t>
            </a:r>
          </a:p>
          <a:p>
            <a:pPr marL="261936" marR="39686" lvl="0" indent="-26035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30000"/>
              <a:buFontTx/>
              <a:buChar char="•"/>
              <a:tabLst/>
              <a:defRPr/>
            </a:pPr>
            <a:r>
              <a:rPr kumimoji="0" sz="2400" b="1" i="0" u="none" strike="noStrike" kern="1200" cap="none" spc="0" normalizeH="0" baseline="0" noProof="0">
                <a:ln>
                  <a:noFill/>
                </a:ln>
                <a:solidFill>
                  <a:srgbClr val="2F2F2F"/>
                </a:solidFill>
                <a:effectLst/>
                <a:uLnTx/>
                <a:uFill>
                  <a:solidFill>
                    <a:srgbClr val="2F2F2F"/>
                  </a:solidFill>
                </a:uFill>
                <a:latin typeface="Tahoma"/>
                <a:ea typeface="+mn-ea"/>
                <a:cs typeface="+mn-cs"/>
                <a:sym typeface="Helvetica Neue"/>
              </a:rPr>
              <a:t>1.75B transistors</a:t>
            </a:r>
          </a:p>
          <a:p>
            <a:pPr marL="261936" marR="39686" lvl="0" indent="-26035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30000"/>
              <a:buFontTx/>
              <a:buChar char="•"/>
              <a:tabLst/>
              <a:defRPr/>
            </a:pPr>
            <a:r>
              <a:rPr kumimoji="0" sz="2400" b="1" i="0" u="none" strike="noStrike" kern="1200" cap="none" spc="0" normalizeH="0" baseline="0" noProof="0">
                <a:ln>
                  <a:noFill/>
                </a:ln>
                <a:solidFill>
                  <a:srgbClr val="2F2F2F"/>
                </a:solidFill>
                <a:effectLst/>
                <a:uLnTx/>
                <a:uFill>
                  <a:solidFill>
                    <a:srgbClr val="2F2F2F"/>
                  </a:solidFill>
                </a:uFill>
                <a:latin typeface="Tahoma"/>
                <a:ea typeface="+mn-ea"/>
                <a:cs typeface="+mn-cs"/>
                <a:sym typeface="Helvetica Neue"/>
              </a:rPr>
              <a:t>In ~47 years, about 1,000,000-fold growth in transistor count and performance! </a:t>
            </a:r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4D018938-480B-497A-90BA-115B1CDD9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0" y="1629824"/>
            <a:ext cx="5080001" cy="3399376"/>
          </a:xfrm>
          <a:prstGeom prst="rect">
            <a:avLst/>
          </a:prstGeom>
          <a:ln w="25400"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1FDD00-9D57-4816-B463-7FE46E92EE9E}"/>
              </a:ext>
            </a:extLst>
          </p:cNvPr>
          <p:cNvSpPr txBox="1"/>
          <p:nvPr/>
        </p:nvSpPr>
        <p:spPr>
          <a:xfrm>
            <a:off x="385524" y="5029200"/>
            <a:ext cx="508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hlinkClick r:id="rId3"/>
              </a:rPr>
              <a:t>https://en.wikichip.org/wiki/intel/microarchitectures/kaby_lake</a:t>
            </a:r>
            <a:endParaRPr kumimoji="0" lang="en-US" sz="1200" b="0" i="1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07317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6018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228600" y="152400"/>
            <a:ext cx="8851900" cy="884238"/>
          </a:xfrm>
        </p:spPr>
        <p:txBody>
          <a:bodyPr/>
          <a:lstStyle/>
          <a:p>
            <a:r>
              <a:rPr lang="en-US" sz="3200"/>
              <a:t>Highest Abstraction Level: Comparing Two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DD029-F529-43E0-B1A7-A61EC660B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925E8DF8-E4AF-41D5-94BC-B762E26CB8B1}"/>
              </a:ext>
            </a:extLst>
          </p:cNvPr>
          <p:cNvSpPr>
            <a:spLocks noGrp="1"/>
          </p:cNvSpPr>
          <p:nvPr/>
        </p:nvSpPr>
        <p:spPr bwMode="auto">
          <a:xfrm>
            <a:off x="623887" y="1200150"/>
            <a:ext cx="7896225" cy="4972050"/>
          </a:xfrm>
          <a:prstGeom prst="rect">
            <a:avLst/>
          </a:prstGeom>
          <a:solidFill>
            <a:srgbClr val="F6F5BD"/>
          </a:solidFill>
          <a:ln w="9525">
            <a:solidFill>
              <a:schemeClr val="accent4">
                <a:lumMod val="2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60000"/>
              <a:buFont typeface="Wingdings 2" pitchFamily="18" charset="2"/>
              <a:buNone/>
              <a:defRPr sz="1600" b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457200" indent="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11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module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compare (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input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[3:0] a,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input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[3:0] b,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         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output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eq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assign c = ~(a ^ b);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XNOR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assign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eq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=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&amp;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c;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short format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assign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eq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= (a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==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b)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?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1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: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0;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really short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endmodule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100797E5-F43E-4287-ABC0-B210040BDFB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946900" y="6373813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852F37-0DB9-4B5B-ACE3-9C9B1F266E8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9489042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19B28-47CB-480D-A680-778D28667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Writing More Reusable Verilog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43CD1-E318-48B9-8875-373C6A568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have a module that can compare two 4-bit numbers</a:t>
            </a:r>
          </a:p>
          <a:p>
            <a:endParaRPr lang="en-US"/>
          </a:p>
          <a:p>
            <a:r>
              <a:rPr lang="en-US"/>
              <a:t>What if in the overall design we need to compare:</a:t>
            </a:r>
          </a:p>
          <a:p>
            <a:pPr lvl="1"/>
            <a:r>
              <a:rPr lang="en-US" b="1"/>
              <a:t>5</a:t>
            </a:r>
            <a:r>
              <a:rPr lang="en-US"/>
              <a:t>-bit numbers?</a:t>
            </a:r>
          </a:p>
          <a:p>
            <a:pPr lvl="1"/>
            <a:r>
              <a:rPr lang="en-US" b="1"/>
              <a:t>6</a:t>
            </a:r>
            <a:r>
              <a:rPr lang="en-US"/>
              <a:t>-bit numbers?</a:t>
            </a:r>
          </a:p>
          <a:p>
            <a:pPr lvl="1"/>
            <a:r>
              <a:rPr lang="en-US"/>
              <a:t>…</a:t>
            </a:r>
          </a:p>
          <a:p>
            <a:pPr lvl="1"/>
            <a:r>
              <a:rPr lang="en-US" b="1"/>
              <a:t>N</a:t>
            </a:r>
            <a:r>
              <a:rPr lang="en-US"/>
              <a:t>-bit numbers?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Writing code for each case looks tedious</a:t>
            </a:r>
          </a:p>
          <a:p>
            <a:endParaRPr lang="en-US"/>
          </a:p>
          <a:p>
            <a:r>
              <a:rPr lang="en-US"/>
              <a:t>What could be a better way?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1F3C1A-1D22-43F9-A415-FBDE9F905F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19D7DF-598B-483B-A6D0-8553CDFAE631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28682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9090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Parameterized Modules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531725" y="5334000"/>
            <a:ext cx="7896225" cy="838200"/>
          </a:xfrm>
        </p:spPr>
        <p:txBody>
          <a:bodyPr/>
          <a:lstStyle/>
          <a:p>
            <a:pPr marL="0" indent="0" algn="ctr">
              <a:buNone/>
            </a:pPr>
            <a:r>
              <a:rPr lang="en-US">
                <a:solidFill>
                  <a:srgbClr val="C00000"/>
                </a:solidFill>
              </a:rPr>
              <a:t>We can set the parameters to different values </a:t>
            </a:r>
          </a:p>
          <a:p>
            <a:pPr marL="0" indent="0" algn="ctr">
              <a:buNone/>
            </a:pPr>
            <a:r>
              <a:rPr lang="en-US">
                <a:solidFill>
                  <a:srgbClr val="C00000"/>
                </a:solidFill>
              </a:rPr>
              <a:t>when instantiating the module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24EC30-6FF5-4115-96AF-6AE40D7337F1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23887" y="2562225"/>
            <a:ext cx="7896225" cy="2286000"/>
          </a:xfrm>
          <a:prstGeom prst="rect">
            <a:avLst/>
          </a:prstGeom>
          <a:solidFill>
            <a:srgbClr val="F6F5BD"/>
          </a:solidFill>
          <a:ln w="9525">
            <a:solidFill>
              <a:schemeClr val="accent4">
                <a:lumMod val="2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60000"/>
              <a:buFont typeface="Wingdings 2" pitchFamily="18" charset="2"/>
              <a:buNone/>
              <a:defRPr sz="1600" b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457200" indent="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11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module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mux2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#(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parameter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width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CC9900">
                    <a:lumMod val="75000"/>
                    <a:lumOff val="25000"/>
                  </a:srgbClr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= 8)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name and default value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(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input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[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width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-1:0] d0, d1,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input         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s,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output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[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width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-1:0] y);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assign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y = s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?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d1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: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d0;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endmodule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B955516-D2E4-4C43-9A12-3B017157D3F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946900" y="6373813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852F37-0DB9-4B5B-ACE3-9C9B1F266E8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D13A442-0CFF-4879-A879-E6A468DFA975}"/>
              </a:ext>
            </a:extLst>
          </p:cNvPr>
          <p:cNvSpPr txBox="1">
            <a:spLocks/>
          </p:cNvSpPr>
          <p:nvPr/>
        </p:nvSpPr>
        <p:spPr bwMode="auto">
          <a:xfrm>
            <a:off x="531725" y="1524000"/>
            <a:ext cx="78962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-106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-106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-106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-106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</a:rPr>
              <a:t>In Verilog, we can define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itchFamily="-106" charset="-128"/>
              </a:rPr>
              <a:t>module parameters</a:t>
            </a:r>
          </a:p>
        </p:txBody>
      </p:sp>
    </p:spTree>
    <p:extLst>
      <p:ext uri="{BB962C8B-B14F-4D97-AF65-F5344CB8AC3E}">
        <p14:creationId xmlns:p14="http://schemas.microsoft.com/office/powerpoint/2010/main" val="16235313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1138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Instantiating Parameterized Modules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4631AF-A9F7-4093-BDA6-90C16FFF334F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23887" y="3495675"/>
            <a:ext cx="7896225" cy="2752725"/>
          </a:xfrm>
          <a:prstGeom prst="rect">
            <a:avLst/>
          </a:prstGeom>
          <a:solidFill>
            <a:srgbClr val="F6F5BD"/>
          </a:solidFill>
          <a:ln w="9525">
            <a:solidFill>
              <a:schemeClr val="accent4">
                <a:lumMod val="2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60000"/>
              <a:buFont typeface="Wingdings 2" pitchFamily="18" charset="2"/>
              <a:buNone/>
              <a:defRPr sz="1600" b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457200" indent="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11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If the parameter is not given, the default (8) is assumed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mux2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i_mux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(d0, d1, s, out);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The same module with 12-bit bus width: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mux2 #(12)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i_mux_b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(d0, d1, s, out);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A more verbose version: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mux2 #(.width(12))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i_mux_b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(.d0(d0), .d1(d1),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                         .s(s), .out(out));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FA464B-E3C1-4601-8A7D-5C59629B20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887" y="990600"/>
            <a:ext cx="7896225" cy="2286000"/>
          </a:xfrm>
          <a:prstGeom prst="rect">
            <a:avLst/>
          </a:prstGeom>
          <a:solidFill>
            <a:srgbClr val="F6F5BD"/>
          </a:solidFill>
          <a:ln w="9525">
            <a:solidFill>
              <a:schemeClr val="accent4">
                <a:lumMod val="2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MS PGothic" pitchFamily="34" charset="-128"/>
                <a:cs typeface="+mn-cs"/>
              </a:rPr>
              <a:t>module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MS PGothic" pitchFamily="34" charset="-128"/>
                <a:cs typeface="+mn-cs"/>
              </a:rPr>
              <a:t>mux2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MS PGothic" pitchFamily="34" charset="-128"/>
                <a:cs typeface="+mn-cs"/>
              </a:rPr>
              <a:t>  #(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 pitchFamily="34" charset="0"/>
                <a:ea typeface="MS PGothic" pitchFamily="34" charset="-128"/>
                <a:cs typeface="+mn-cs"/>
              </a:rPr>
              <a:t>parameter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MS PGothic" pitchFamily="34" charset="-128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Verdana" pitchFamily="34" charset="0"/>
                <a:ea typeface="MS PGothic" pitchFamily="34" charset="-128"/>
                <a:cs typeface="+mn-cs"/>
              </a:rPr>
              <a:t>width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CC9900">
                    <a:lumMod val="75000"/>
                    <a:lumOff val="25000"/>
                  </a:srgbClr>
                </a:solidFill>
                <a:effectLst/>
                <a:uLnTx/>
                <a:uFillTx/>
                <a:latin typeface="Verdana" pitchFamily="34" charset="0"/>
                <a:ea typeface="MS PGothic" pitchFamily="34" charset="-128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MS PGothic" pitchFamily="34" charset="-128"/>
                <a:cs typeface="+mn-cs"/>
              </a:rPr>
              <a:t>= 8)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Verdana" pitchFamily="34" charset="0"/>
                <a:ea typeface="MS PGothic" pitchFamily="34" charset="-128"/>
                <a:cs typeface="+mn-cs"/>
              </a:rPr>
              <a:t>// name and default value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MS PGothic" pitchFamily="34" charset="-128"/>
                <a:cs typeface="+mn-cs"/>
              </a:rPr>
              <a:t>   (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MS PGothic" pitchFamily="34" charset="-128"/>
                <a:cs typeface="+mn-cs"/>
              </a:rPr>
              <a:t>input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MS PGothic" pitchFamily="34" charset="-128"/>
                <a:cs typeface="+mn-cs"/>
              </a:rPr>
              <a:t>[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Verdana" pitchFamily="34" charset="0"/>
                <a:ea typeface="MS PGothic" pitchFamily="34" charset="-128"/>
                <a:cs typeface="+mn-cs"/>
              </a:rPr>
              <a:t>width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MS PGothic" pitchFamily="34" charset="-128"/>
                <a:cs typeface="+mn-cs"/>
              </a:rPr>
              <a:t>-1:0] d0, d1,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MS PGothic" pitchFamily="34" charset="-128"/>
                <a:cs typeface="+mn-cs"/>
              </a:rPr>
              <a:t>   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MS PGothic" pitchFamily="34" charset="-128"/>
                <a:cs typeface="+mn-cs"/>
              </a:rPr>
              <a:t>input         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MS PGothic" pitchFamily="34" charset="-128"/>
                <a:cs typeface="+mn-cs"/>
              </a:rPr>
              <a:t>s,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MS PGothic" pitchFamily="34" charset="-128"/>
                <a:cs typeface="+mn-cs"/>
              </a:rPr>
              <a:t>   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MS PGothic" pitchFamily="34" charset="-128"/>
                <a:cs typeface="+mn-cs"/>
              </a:rPr>
              <a:t>output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MS PGothic" pitchFamily="34" charset="-128"/>
                <a:cs typeface="+mn-cs"/>
              </a:rPr>
              <a:t>[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Verdana" pitchFamily="34" charset="0"/>
                <a:ea typeface="MS PGothic" pitchFamily="34" charset="-128"/>
                <a:cs typeface="+mn-cs"/>
              </a:rPr>
              <a:t>width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MS PGothic" pitchFamily="34" charset="-128"/>
                <a:cs typeface="+mn-cs"/>
              </a:rPr>
              <a:t>-1:0] y);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MS PGothic" pitchFamily="34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MS PGothic" pitchFamily="34" charset="-128"/>
                <a:cs typeface="+mn-cs"/>
              </a:rPr>
              <a:t> 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MS PGothic" pitchFamily="34" charset="-128"/>
                <a:cs typeface="+mn-cs"/>
              </a:rPr>
              <a:t>assign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MS PGothic" pitchFamily="34" charset="-128"/>
                <a:cs typeface="+mn-cs"/>
              </a:rPr>
              <a:t>y = s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MS PGothic" pitchFamily="34" charset="-128"/>
                <a:cs typeface="+mn-cs"/>
              </a:rPr>
              <a:t>?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MS PGothic" pitchFamily="34" charset="-128"/>
                <a:cs typeface="+mn-cs"/>
              </a:rPr>
              <a:t>d1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MS PGothic" pitchFamily="34" charset="-128"/>
                <a:cs typeface="+mn-cs"/>
              </a:rPr>
              <a:t>: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MS PGothic" pitchFamily="34" charset="-128"/>
                <a:cs typeface="+mn-cs"/>
              </a:rPr>
              <a:t>d0;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MS PGothic" pitchFamily="34" charset="-128"/>
                <a:cs typeface="+mn-cs"/>
              </a:rPr>
              <a:t>endmodule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MS PGothic" pitchFamily="34" charset="-128"/>
                <a:cs typeface="+mn-cs"/>
              </a:rPr>
              <a:t> 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2516910C-E097-402B-BE7F-941E58D968B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946900" y="6373813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852F37-0DB9-4B5B-ACE3-9C9B1F266E8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4B364E-987A-4BBA-8D37-A5D29F4A75BB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737270" y="3511393"/>
            <a:ext cx="7606469" cy="832007"/>
          </a:xfrm>
          <a:prstGeom prst="rect">
            <a:avLst/>
          </a:prstGeom>
          <a:solidFill>
            <a:srgbClr val="F6F5BD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60000"/>
              <a:buFont typeface="Wingdings 2" pitchFamily="18" charset="2"/>
              <a:buNone/>
              <a:defRPr sz="1600" b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457200" indent="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11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14A8A8-54C5-4731-A6FB-BECE757AC140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737270" y="4267200"/>
            <a:ext cx="7606469" cy="832007"/>
          </a:xfrm>
          <a:prstGeom prst="rect">
            <a:avLst/>
          </a:prstGeom>
          <a:solidFill>
            <a:srgbClr val="F6F5BD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60000"/>
              <a:buFont typeface="Wingdings 2" pitchFamily="18" charset="2"/>
              <a:buNone/>
              <a:defRPr sz="1600" b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457200" indent="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11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1A6D31-F057-43B7-A3B8-4B0BA91376BA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737271" y="5215243"/>
            <a:ext cx="7675902" cy="832007"/>
          </a:xfrm>
          <a:prstGeom prst="rect">
            <a:avLst/>
          </a:prstGeom>
          <a:solidFill>
            <a:srgbClr val="F6F5BD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60000"/>
              <a:buFont typeface="Wingdings 2" pitchFamily="18" charset="2"/>
              <a:buNone/>
              <a:defRPr sz="1600" b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457200" indent="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11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6886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the BEST Way of Writing Verilog</a:t>
            </a:r>
          </a:p>
        </p:txBody>
      </p:sp>
      <p:sp>
        <p:nvSpPr>
          <p:cNvPr id="88066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Quite simply </a:t>
            </a:r>
            <a:r>
              <a:rPr lang="en-US" b="1">
                <a:solidFill>
                  <a:srgbClr val="C00000"/>
                </a:solidFill>
              </a:rPr>
              <a:t>IT DOES NOT EXIST!</a:t>
            </a:r>
            <a:endParaRPr lang="en-US">
              <a:solidFill>
                <a:srgbClr val="C00000"/>
              </a:solidFill>
            </a:endParaRPr>
          </a:p>
          <a:p>
            <a:endParaRPr lang="en-US"/>
          </a:p>
          <a:p>
            <a:r>
              <a:rPr lang="en-US"/>
              <a:t>Code should be easy to understand</a:t>
            </a:r>
          </a:p>
          <a:p>
            <a:pPr lvl="1"/>
            <a:r>
              <a:rPr lang="en-US"/>
              <a:t>Sometimes longer code is easier to comprehend</a:t>
            </a:r>
          </a:p>
          <a:p>
            <a:endParaRPr lang="en-US"/>
          </a:p>
          <a:p>
            <a:r>
              <a:rPr lang="en-US"/>
              <a:t>Hierarchy is very useful</a:t>
            </a:r>
          </a:p>
          <a:p>
            <a:pPr lvl="1"/>
            <a:r>
              <a:rPr lang="en-US"/>
              <a:t>In the previous example it did not look like that, but for larger designs it is indispensable</a:t>
            </a:r>
          </a:p>
          <a:p>
            <a:endParaRPr lang="en-US"/>
          </a:p>
          <a:p>
            <a:r>
              <a:rPr lang="en-US"/>
              <a:t>Try to stay closer to hardware</a:t>
            </a:r>
          </a:p>
          <a:p>
            <a:pPr lvl="1"/>
            <a:r>
              <a:rPr lang="en-US"/>
              <a:t>After all the goal is to design hardware</a:t>
            </a:r>
          </a:p>
          <a:p>
            <a:pPr lvl="1">
              <a:buFont typeface="Wingdings" pitchFamily="2" charset="2"/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9B56CF-D45F-4C48-9524-2BF515F776D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946900" y="6373813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852F37-0DB9-4B5B-ACE3-9C9B1F266E8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94835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8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8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8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80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80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80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Timing?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12176D-5DB6-4C9E-A96D-F16EBC52C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It is possible to define </a:t>
            </a:r>
            <a:r>
              <a:rPr lang="en-US" i="1"/>
              <a:t>timing relations </a:t>
            </a:r>
            <a:r>
              <a:rPr lang="en-US"/>
              <a:t>in Verilog.</a:t>
            </a:r>
            <a:r>
              <a:rPr lang="en-US" b="1"/>
              <a:t> BUT:</a:t>
            </a:r>
          </a:p>
          <a:p>
            <a:pPr lvl="1"/>
            <a:r>
              <a:rPr lang="en-US"/>
              <a:t>These are </a:t>
            </a:r>
            <a:r>
              <a:rPr lang="en-US" b="1" i="1">
                <a:solidFill>
                  <a:srgbClr val="FF0000"/>
                </a:solidFill>
              </a:rPr>
              <a:t>ONLY</a:t>
            </a:r>
            <a:r>
              <a:rPr lang="en-US"/>
              <a:t> for </a:t>
            </a:r>
            <a:r>
              <a:rPr lang="en-US">
                <a:solidFill>
                  <a:srgbClr val="0000FF"/>
                </a:solidFill>
              </a:rPr>
              <a:t>simulation</a:t>
            </a:r>
          </a:p>
          <a:p>
            <a:pPr lvl="1"/>
            <a:r>
              <a:rPr lang="en-US"/>
              <a:t>They </a:t>
            </a:r>
            <a:r>
              <a:rPr lang="en-US" b="1" i="1">
                <a:solidFill>
                  <a:srgbClr val="FF0000"/>
                </a:solidFill>
              </a:rPr>
              <a:t>CAN NOT</a:t>
            </a:r>
            <a:r>
              <a:rPr lang="en-US" b="1" i="1">
                <a:solidFill>
                  <a:schemeClr val="accent1">
                    <a:lumMod val="75000"/>
                    <a:lumOff val="25000"/>
                  </a:schemeClr>
                </a:solidFill>
              </a:rPr>
              <a:t>  </a:t>
            </a:r>
            <a:r>
              <a:rPr lang="en-US"/>
              <a:t>be synthesized</a:t>
            </a:r>
          </a:p>
          <a:p>
            <a:pPr lvl="1"/>
            <a:r>
              <a:rPr lang="en-US"/>
              <a:t>They are used for </a:t>
            </a:r>
            <a:r>
              <a:rPr lang="en-US" i="1"/>
              <a:t>modeling delays </a:t>
            </a:r>
            <a:r>
              <a:rPr lang="en-US"/>
              <a:t>in a circuit</a:t>
            </a:r>
            <a:endParaRPr lang="de-CH"/>
          </a:p>
          <a:p>
            <a:endParaRPr lang="en-US"/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16DD0D50-5374-4067-8F38-AF4DDE15E0D8}"/>
              </a:ext>
            </a:extLst>
          </p:cNvPr>
          <p:cNvSpPr>
            <a:spLocks noGrp="1"/>
          </p:cNvSpPr>
          <p:nvPr/>
        </p:nvSpPr>
        <p:spPr bwMode="auto">
          <a:xfrm>
            <a:off x="623887" y="2971800"/>
            <a:ext cx="7896225" cy="2286001"/>
          </a:xfrm>
          <a:prstGeom prst="rect">
            <a:avLst/>
          </a:prstGeom>
          <a:solidFill>
            <a:srgbClr val="F6F5BD"/>
          </a:solidFill>
          <a:ln w="9525">
            <a:solidFill>
              <a:schemeClr val="accent4">
                <a:lumMod val="2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60000"/>
              <a:buFont typeface="Wingdings 2" pitchFamily="18" charset="2"/>
              <a:buNone/>
              <a:defRPr sz="1600" b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457200" indent="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11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‘</a:t>
            </a:r>
            <a:r>
              <a:rPr kumimoji="0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timescale</a:t>
            </a:r>
            <a:r>
              <a: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1ns/1ps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module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simple (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input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a,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output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z1, z2);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assign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#5 z1 = ~a;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inverted output after 5ns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assign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#9 z2 = a;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// output after 9ns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endmodule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C37B3F0-1560-480F-ACCD-791D7A270B4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946900" y="6373813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852F37-0DB9-4B5B-ACE3-9C9B1F266E8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A5564E-084E-4EE6-B3CA-29134648E9CB}"/>
              </a:ext>
            </a:extLst>
          </p:cNvPr>
          <p:cNvSpPr txBox="1"/>
          <p:nvPr/>
        </p:nvSpPr>
        <p:spPr>
          <a:xfrm>
            <a:off x="1143000" y="5562600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More to come later today!</a:t>
            </a:r>
          </a:p>
        </p:txBody>
      </p:sp>
    </p:spTree>
    <p:extLst>
      <p:ext uri="{BB962C8B-B14F-4D97-AF65-F5344CB8AC3E}">
        <p14:creationId xmlns:p14="http://schemas.microsoft.com/office/powerpoint/2010/main" val="31789128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Good Practices</a:t>
            </a:r>
          </a:p>
        </p:txBody>
      </p:sp>
      <p:sp>
        <p:nvSpPr>
          <p:cNvPr id="36866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Develop/use a </a:t>
            </a:r>
            <a:r>
              <a:rPr lang="en-US" dirty="0">
                <a:solidFill>
                  <a:srgbClr val="00B050"/>
                </a:solidFill>
              </a:rPr>
              <a:t>consistent</a:t>
            </a:r>
            <a:r>
              <a:rPr lang="en-US" dirty="0"/>
              <a:t> naming style</a:t>
            </a:r>
            <a:endParaRPr lang="en-US" sz="1000" dirty="0"/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dirty="0">
                <a:solidFill>
                  <a:srgbClr val="00B050"/>
                </a:solidFill>
              </a:rPr>
              <a:t>MSB to LSB ordering</a:t>
            </a:r>
            <a:r>
              <a:rPr lang="en-US" dirty="0"/>
              <a:t> for buses</a:t>
            </a:r>
          </a:p>
          <a:p>
            <a:pPr lvl="1"/>
            <a:r>
              <a:rPr lang="en-US" dirty="0"/>
              <a:t>Use </a:t>
            </a:r>
            <a:r>
              <a:rPr lang="ja-JP" altLang="en-US" dirty="0"/>
              <a:t>“</a:t>
            </a:r>
            <a:r>
              <a:rPr lang="en-US" altLang="ja-JP" dirty="0">
                <a:solidFill>
                  <a:srgbClr val="C00000"/>
                </a:solidFill>
                <a:latin typeface="Consolas" pitchFamily="49" charset="0"/>
              </a:rPr>
              <a:t>a[31:0]</a:t>
            </a:r>
            <a:r>
              <a:rPr lang="ja-JP" altLang="en-US" dirty="0">
                <a:latin typeface="Consolas" pitchFamily="49" charset="0"/>
              </a:rPr>
              <a:t>”</a:t>
            </a:r>
            <a:r>
              <a:rPr lang="en-US" altLang="ja-JP" dirty="0"/>
              <a:t>, </a:t>
            </a:r>
            <a:r>
              <a:rPr lang="en-US" altLang="ja-JP" b="1" dirty="0"/>
              <a:t>not</a:t>
            </a:r>
            <a:r>
              <a:rPr lang="en-US" altLang="ja-JP" dirty="0"/>
              <a:t> </a:t>
            </a:r>
            <a:r>
              <a:rPr lang="ja-JP" altLang="en-US" dirty="0"/>
              <a:t>“</a:t>
            </a:r>
            <a:r>
              <a:rPr lang="en-US" altLang="ja-JP" dirty="0">
                <a:solidFill>
                  <a:srgbClr val="C00000"/>
                </a:solidFill>
                <a:latin typeface="Consolas" pitchFamily="49" charset="0"/>
              </a:rPr>
              <a:t>a[0:31]</a:t>
            </a:r>
            <a:r>
              <a:rPr lang="ja-JP" altLang="en-US" dirty="0">
                <a:latin typeface="Consolas" pitchFamily="49" charset="0"/>
              </a:rPr>
              <a:t>”</a:t>
            </a:r>
            <a:endParaRPr lang="en-US" sz="1000" dirty="0"/>
          </a:p>
          <a:p>
            <a:endParaRPr lang="en-US" dirty="0"/>
          </a:p>
          <a:p>
            <a:r>
              <a:rPr lang="en-US" dirty="0"/>
              <a:t>Define </a:t>
            </a:r>
            <a:r>
              <a:rPr lang="en-US" dirty="0">
                <a:solidFill>
                  <a:srgbClr val="00B050"/>
                </a:solidFill>
              </a:rPr>
              <a:t>one module per file</a:t>
            </a:r>
          </a:p>
          <a:p>
            <a:pPr lvl="1"/>
            <a:r>
              <a:rPr lang="en-US" dirty="0"/>
              <a:t>Makes managing your design hierarchy easier</a:t>
            </a:r>
            <a:endParaRPr lang="en-US" sz="1000" dirty="0"/>
          </a:p>
          <a:p>
            <a:endParaRPr lang="en-US" dirty="0"/>
          </a:p>
          <a:p>
            <a:r>
              <a:rPr lang="en-US" dirty="0"/>
              <a:t>Use a file name that equals module name</a:t>
            </a:r>
          </a:p>
          <a:p>
            <a:pPr lvl="1"/>
            <a:r>
              <a:rPr lang="en-US" dirty="0"/>
              <a:t>e.g., module </a:t>
            </a:r>
            <a:r>
              <a:rPr lang="en-US" dirty="0" err="1">
                <a:solidFill>
                  <a:srgbClr val="0000FF"/>
                </a:solidFill>
              </a:rPr>
              <a:t>TryThis</a:t>
            </a:r>
            <a:r>
              <a:rPr lang="en-US" dirty="0"/>
              <a:t> is defined in a file called </a:t>
            </a:r>
            <a:r>
              <a:rPr lang="en-US" dirty="0" err="1">
                <a:solidFill>
                  <a:srgbClr val="0000FF"/>
                </a:solidFill>
              </a:rPr>
              <a:t>TryThis.v</a:t>
            </a:r>
            <a:endParaRPr lang="en-US" dirty="0">
              <a:solidFill>
                <a:srgbClr val="0000FF"/>
              </a:solidFill>
            </a:endParaRPr>
          </a:p>
          <a:p>
            <a:endParaRPr lang="en-US" dirty="0"/>
          </a:p>
          <a:p>
            <a:r>
              <a:rPr lang="en-US" dirty="0"/>
              <a:t>Always keep in mind that </a:t>
            </a:r>
            <a:r>
              <a:rPr lang="en-US" dirty="0">
                <a:solidFill>
                  <a:srgbClr val="00B050"/>
                </a:solidFill>
              </a:rPr>
              <a:t>Verilog describes hardware</a:t>
            </a:r>
          </a:p>
          <a:p>
            <a:pPr>
              <a:buFont typeface="Wingdings" pitchFamily="2" charset="2"/>
              <a:buNone/>
            </a:pPr>
            <a:endParaRPr lang="en-US" sz="2000" dirty="0">
              <a:latin typeface="Consolas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A359D-AAD0-4053-8D8F-B0143E5C9CB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946900" y="6373813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852F37-0DB9-4B5B-ACE3-9C9B1F266E8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88302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8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8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8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8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8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8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86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851900" cy="884238"/>
          </a:xfrm>
        </p:spPr>
        <p:txBody>
          <a:bodyPr/>
          <a:lstStyle/>
          <a:p>
            <a:r>
              <a:rPr lang="en-US" sz="3800" dirty="0"/>
              <a:t>Summary (HDL for Combinational Logic)</a:t>
            </a:r>
          </a:p>
        </p:txBody>
      </p:sp>
      <p:sp>
        <p:nvSpPr>
          <p:cNvPr id="98306" name="Content Placeholder 10"/>
          <p:cNvSpPr>
            <a:spLocks noGrp="1"/>
          </p:cNvSpPr>
          <p:nvPr>
            <p:ph idx="1"/>
          </p:nvPr>
        </p:nvSpPr>
        <p:spPr>
          <a:xfrm>
            <a:off x="228600" y="1752600"/>
            <a:ext cx="8610600" cy="4495800"/>
          </a:xfrm>
        </p:spPr>
        <p:txBody>
          <a:bodyPr/>
          <a:lstStyle/>
          <a:p>
            <a:r>
              <a:rPr lang="en-US"/>
              <a:t>We have seen an overview of Verilog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Discussed structural and behavioral modeling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Showed combinational logic constructs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6D183-FD10-435D-BE9A-4DD339F46F8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946900" y="6373813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852F37-0DB9-4B5B-ACE3-9C9B1F266E8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3697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83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83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Implementing Sequential Logic Using Verilog</a:t>
            </a:r>
            <a:endParaRPr lang="de-CH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826502-D9BD-40F3-AF67-572E611CD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EF67B4-941F-4736-A122-66E8AE1B4197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4837503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Combinational + Memory = Sequential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F503B314-F7B5-4864-9622-426897DB73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42B41EE-38B6-49C3-9B11-373937D6BCEE}"/>
              </a:ext>
            </a:extLst>
          </p:cNvPr>
          <p:cNvGrpSpPr/>
          <p:nvPr/>
        </p:nvGrpSpPr>
        <p:grpSpPr>
          <a:xfrm>
            <a:off x="1692000" y="1371600"/>
            <a:ext cx="5867400" cy="4536000"/>
            <a:chOff x="1692000" y="1656000"/>
            <a:chExt cx="5867400" cy="4536000"/>
          </a:xfrm>
        </p:grpSpPr>
        <p:sp>
          <p:nvSpPr>
            <p:cNvPr id="30" name="Rounded Rectangle 5">
              <a:extLst>
                <a:ext uri="{FF2B5EF4-FFF2-40B4-BE49-F238E27FC236}">
                  <a16:creationId xmlns:a16="http://schemas.microsoft.com/office/drawing/2014/main" id="{0D2A259F-440A-4F40-9E82-F0A4C8AE008B}"/>
                </a:ext>
              </a:extLst>
            </p:cNvPr>
            <p:cNvSpPr/>
            <p:nvPr/>
          </p:nvSpPr>
          <p:spPr bwMode="auto">
            <a:xfrm>
              <a:off x="1692000" y="1656000"/>
              <a:ext cx="5867400" cy="4536000"/>
            </a:xfrm>
            <a:prstGeom prst="roundRect">
              <a:avLst/>
            </a:prstGeom>
            <a:solidFill>
              <a:srgbClr val="DEE9F6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75BE3DE-DAB0-420E-8B62-70B504EEA7E0}"/>
                </a:ext>
              </a:extLst>
            </p:cNvPr>
            <p:cNvSpPr txBox="1"/>
            <p:nvPr/>
          </p:nvSpPr>
          <p:spPr>
            <a:xfrm>
              <a:off x="2428490" y="1762006"/>
              <a:ext cx="4453714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panose="020B0600070205080204" pitchFamily="34" charset="-128"/>
                  <a:cs typeface="+mn-cs"/>
                </a:rPr>
                <a:t>Sequential Circuit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5D62B55-5ABA-4F26-A692-3A728B68D81F}"/>
              </a:ext>
            </a:extLst>
          </p:cNvPr>
          <p:cNvGrpSpPr/>
          <p:nvPr/>
        </p:nvGrpSpPr>
        <p:grpSpPr>
          <a:xfrm>
            <a:off x="502624" y="1904999"/>
            <a:ext cx="8052086" cy="1544401"/>
            <a:chOff x="502624" y="2189399"/>
            <a:chExt cx="8052086" cy="1544401"/>
          </a:xfrm>
        </p:grpSpPr>
        <p:sp>
          <p:nvSpPr>
            <p:cNvPr id="33" name="Rounded Rectangle 8">
              <a:extLst>
                <a:ext uri="{FF2B5EF4-FFF2-40B4-BE49-F238E27FC236}">
                  <a16:creationId xmlns:a16="http://schemas.microsoft.com/office/drawing/2014/main" id="{1D590DB1-1E3B-4F6F-B36A-84E59034DCD2}"/>
                </a:ext>
              </a:extLst>
            </p:cNvPr>
            <p:cNvSpPr/>
            <p:nvPr/>
          </p:nvSpPr>
          <p:spPr bwMode="auto">
            <a:xfrm>
              <a:off x="3250468" y="2462688"/>
              <a:ext cx="2769332" cy="1271112"/>
            </a:xfrm>
            <a:prstGeom prst="roundRect">
              <a:avLst/>
            </a:prstGeom>
            <a:solidFill>
              <a:srgbClr val="F8F0BD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rtlCol="0" anchor="ctr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panose="020B0600070205080204" pitchFamily="34" charset="-128"/>
                  <a:cs typeface="+mn-cs"/>
                </a:rPr>
                <a:t>Combinational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panose="020B0600070205080204" pitchFamily="34" charset="-128"/>
                  <a:cs typeface="+mn-cs"/>
                </a:rPr>
                <a:t>Circuit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9685B4E-2529-4531-84E8-91DC6E5FD623}"/>
                </a:ext>
              </a:extLst>
            </p:cNvPr>
            <p:cNvCxnSpPr/>
            <p:nvPr/>
          </p:nvCxnSpPr>
          <p:spPr bwMode="auto">
            <a:xfrm>
              <a:off x="1219200" y="2743200"/>
              <a:ext cx="2031268" cy="0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7928CF0-F599-41E8-83FA-ED1EEBA922CF}"/>
                </a:ext>
              </a:extLst>
            </p:cNvPr>
            <p:cNvCxnSpPr/>
            <p:nvPr/>
          </p:nvCxnSpPr>
          <p:spPr bwMode="auto">
            <a:xfrm>
              <a:off x="1219200" y="3048000"/>
              <a:ext cx="2031268" cy="0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597A508-18B1-4021-9BC9-B3E662E3888A}"/>
                </a:ext>
              </a:extLst>
            </p:cNvPr>
            <p:cNvCxnSpPr/>
            <p:nvPr/>
          </p:nvCxnSpPr>
          <p:spPr bwMode="auto">
            <a:xfrm>
              <a:off x="6019800" y="2743200"/>
              <a:ext cx="2031268" cy="0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BBCCEB2-71FB-433F-94B9-AD2EC6B0A775}"/>
                </a:ext>
              </a:extLst>
            </p:cNvPr>
            <p:cNvCxnSpPr/>
            <p:nvPr/>
          </p:nvCxnSpPr>
          <p:spPr bwMode="auto">
            <a:xfrm>
              <a:off x="6019800" y="3048000"/>
              <a:ext cx="2031268" cy="0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med" len="med"/>
              <a:tailEnd type="triangle"/>
            </a:ln>
            <a:effectLst/>
          </p:spPr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2628172-3844-4617-97CD-1673EE63A4B7}"/>
                </a:ext>
              </a:extLst>
            </p:cNvPr>
            <p:cNvSpPr txBox="1"/>
            <p:nvPr/>
          </p:nvSpPr>
          <p:spPr>
            <a:xfrm rot="16200000">
              <a:off x="192734" y="2595890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ＭＳ Ｐゴシック" panose="020B0600070205080204" pitchFamily="34" charset="-128"/>
                  <a:cs typeface="+mn-cs"/>
                </a:rPr>
                <a:t>inputs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9EFF956-6F2A-4650-AD2D-6B0A6F54E61C}"/>
                </a:ext>
              </a:extLst>
            </p:cNvPr>
            <p:cNvSpPr txBox="1"/>
            <p:nvPr/>
          </p:nvSpPr>
          <p:spPr>
            <a:xfrm rot="16200000">
              <a:off x="7601930" y="2618959"/>
              <a:ext cx="13823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ＭＳ Ｐゴシック" panose="020B0600070205080204" pitchFamily="34" charset="-128"/>
                  <a:cs typeface="+mn-cs"/>
                </a:rPr>
                <a:t>outputs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1FF66FB-950B-4EF7-A507-0DD330EF019E}"/>
              </a:ext>
            </a:extLst>
          </p:cNvPr>
          <p:cNvGrpSpPr/>
          <p:nvPr/>
        </p:nvGrpSpPr>
        <p:grpSpPr>
          <a:xfrm>
            <a:off x="2362200" y="3125551"/>
            <a:ext cx="4501258" cy="2457449"/>
            <a:chOff x="2362200" y="3409951"/>
            <a:chExt cx="4501258" cy="2457449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00FFE25-363E-43BA-A472-FC89ECC481CA}"/>
                </a:ext>
              </a:extLst>
            </p:cNvPr>
            <p:cNvSpPr/>
            <p:nvPr/>
          </p:nvSpPr>
          <p:spPr bwMode="auto">
            <a:xfrm>
              <a:off x="3976696" y="4114800"/>
              <a:ext cx="1357303" cy="1752600"/>
            </a:xfrm>
            <a:prstGeom prst="rect">
              <a:avLst/>
            </a:prstGeom>
            <a:solidFill>
              <a:srgbClr val="C9DFC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rtlCol="0" anchor="ctr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panose="020B0600070205080204" pitchFamily="34" charset="-128"/>
                  <a:cs typeface="+mn-cs"/>
                </a:rPr>
                <a:t>Storage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panose="020B0600070205080204" pitchFamily="34" charset="-128"/>
                  <a:cs typeface="+mn-cs"/>
                </a:rPr>
                <a:t>Element</a:t>
              </a:r>
            </a:p>
          </p:txBody>
        </p:sp>
        <p:cxnSp>
          <p:nvCxnSpPr>
            <p:cNvPr id="42" name="Elbow Connector 17">
              <a:extLst>
                <a:ext uri="{FF2B5EF4-FFF2-40B4-BE49-F238E27FC236}">
                  <a16:creationId xmlns:a16="http://schemas.microsoft.com/office/drawing/2014/main" id="{AD4A1F07-BE37-4128-A0E9-3CFA2806E040}"/>
                </a:ext>
              </a:extLst>
            </p:cNvPr>
            <p:cNvCxnSpPr/>
            <p:nvPr/>
          </p:nvCxnSpPr>
          <p:spPr bwMode="auto">
            <a:xfrm rot="5400000">
              <a:off x="5253733" y="3495675"/>
              <a:ext cx="1695449" cy="1524001"/>
            </a:xfrm>
            <a:prstGeom prst="bentConnector2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43" name="Elbow Connector 18">
              <a:extLst>
                <a:ext uri="{FF2B5EF4-FFF2-40B4-BE49-F238E27FC236}">
                  <a16:creationId xmlns:a16="http://schemas.microsoft.com/office/drawing/2014/main" id="{B25CD7FF-7ED3-41CD-8139-51E29C47F70E}"/>
                </a:ext>
              </a:extLst>
            </p:cNvPr>
            <p:cNvCxnSpPr/>
            <p:nvPr/>
          </p:nvCxnSpPr>
          <p:spPr bwMode="auto">
            <a:xfrm rot="5400000" flipH="1" flipV="1">
              <a:off x="1968134" y="3823066"/>
              <a:ext cx="1676400" cy="888268"/>
            </a:xfrm>
            <a:prstGeom prst="bentConnector3">
              <a:avLst>
                <a:gd name="adj1" fmla="val 99936"/>
              </a:avLst>
            </a:prstGeom>
            <a:noFill/>
            <a:ln w="12700">
              <a:solidFill>
                <a:srgbClr val="000000"/>
              </a:solidFill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E30053E-88B1-4C49-BB40-BE395C5C76CE}"/>
                </a:ext>
              </a:extLst>
            </p:cNvPr>
            <p:cNvCxnSpPr/>
            <p:nvPr/>
          </p:nvCxnSpPr>
          <p:spPr bwMode="auto">
            <a:xfrm>
              <a:off x="2362200" y="5105400"/>
              <a:ext cx="161449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428B82F-326C-44B9-9CD7-597735DC8B1D}"/>
                </a:ext>
              </a:extLst>
            </p:cNvPr>
            <p:cNvCxnSpPr/>
            <p:nvPr/>
          </p:nvCxnSpPr>
          <p:spPr bwMode="auto">
            <a:xfrm>
              <a:off x="6019800" y="3409951"/>
              <a:ext cx="83820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6625336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24262-E75D-4B2E-9709-49F93A9E3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Deal with This Complexity?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BA04B-FF30-44AA-B391-2E9636859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153025"/>
          </a:xfrm>
        </p:spPr>
        <p:txBody>
          <a:bodyPr/>
          <a:lstStyle/>
          <a:p>
            <a:r>
              <a:rPr lang="en-US">
                <a:solidFill>
                  <a:srgbClr val="00B050"/>
                </a:solidFill>
              </a:rPr>
              <a:t>Hardware Description Languages!</a:t>
            </a:r>
          </a:p>
          <a:p>
            <a:endParaRPr lang="en-US" sz="1400"/>
          </a:p>
          <a:p>
            <a:r>
              <a:rPr lang="en-US"/>
              <a:t>A fact of life in computer engineering</a:t>
            </a:r>
          </a:p>
          <a:p>
            <a:pPr lvl="1"/>
            <a:r>
              <a:rPr lang="en-US"/>
              <a:t>Need to be able to </a:t>
            </a:r>
            <a:r>
              <a:rPr lang="en-US">
                <a:solidFill>
                  <a:srgbClr val="0000FF"/>
                </a:solidFill>
              </a:rPr>
              <a:t>specify</a:t>
            </a:r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complex designs </a:t>
            </a:r>
          </a:p>
          <a:p>
            <a:pPr lvl="2"/>
            <a:r>
              <a:rPr lang="en-US"/>
              <a:t>communicate with others in your design group</a:t>
            </a:r>
          </a:p>
          <a:p>
            <a:pPr lvl="1"/>
            <a:r>
              <a:rPr lang="en-US"/>
              <a:t>… and to </a:t>
            </a:r>
            <a:r>
              <a:rPr lang="en-US">
                <a:solidFill>
                  <a:srgbClr val="0000FF"/>
                </a:solidFill>
              </a:rPr>
              <a:t>simulate</a:t>
            </a:r>
            <a:r>
              <a:rPr lang="en-US"/>
              <a:t> their behavior </a:t>
            </a:r>
          </a:p>
          <a:p>
            <a:pPr lvl="2"/>
            <a:r>
              <a:rPr lang="en-US" i="1"/>
              <a:t>yes, it’s what I want to build</a:t>
            </a:r>
          </a:p>
          <a:p>
            <a:pPr lvl="1"/>
            <a:r>
              <a:rPr lang="en-US"/>
              <a:t>… and to </a:t>
            </a:r>
            <a:r>
              <a:rPr lang="en-US">
                <a:solidFill>
                  <a:srgbClr val="0000FF"/>
                </a:solidFill>
              </a:rPr>
              <a:t>synthesize</a:t>
            </a:r>
            <a:r>
              <a:rPr lang="en-US"/>
              <a:t> (automatically design) portions of it</a:t>
            </a:r>
          </a:p>
          <a:p>
            <a:pPr lvl="2"/>
            <a:r>
              <a:rPr lang="en-US"/>
              <a:t>have an error-free path to implementation</a:t>
            </a:r>
          </a:p>
          <a:p>
            <a:endParaRPr lang="en-US" sz="1400"/>
          </a:p>
          <a:p>
            <a:r>
              <a:rPr lang="en-US"/>
              <a:t>Hardware Description Languages</a:t>
            </a:r>
          </a:p>
          <a:p>
            <a:pPr lvl="1"/>
            <a:r>
              <a:rPr lang="en-US"/>
              <a:t>Many similarly featured </a:t>
            </a:r>
            <a:r>
              <a:rPr lang="en-US">
                <a:solidFill>
                  <a:srgbClr val="0000FF"/>
                </a:solidFill>
              </a:rPr>
              <a:t>HDLs</a:t>
            </a:r>
            <a:r>
              <a:rPr lang="en-US"/>
              <a:t> (e.g., </a:t>
            </a:r>
            <a:r>
              <a:rPr lang="en-US" b="1"/>
              <a:t>Verilog</a:t>
            </a:r>
            <a:r>
              <a:rPr lang="en-US"/>
              <a:t>, VHDL, ...)</a:t>
            </a:r>
          </a:p>
          <a:p>
            <a:pPr lvl="2"/>
            <a:r>
              <a:rPr lang="en-US"/>
              <a:t>if you learn one, it is </a:t>
            </a:r>
            <a:r>
              <a:rPr lang="en-US">
                <a:solidFill>
                  <a:srgbClr val="00B050"/>
                </a:solidFill>
              </a:rPr>
              <a:t>not hard to learn </a:t>
            </a:r>
            <a:r>
              <a:rPr lang="en-US"/>
              <a:t>another</a:t>
            </a:r>
          </a:p>
          <a:p>
            <a:pPr lvl="2"/>
            <a:r>
              <a:rPr lang="en-US"/>
              <a:t>mapping between languages is typically </a:t>
            </a:r>
            <a:r>
              <a:rPr lang="en-US">
                <a:solidFill>
                  <a:srgbClr val="00B050"/>
                </a:solidFill>
              </a:rPr>
              <a:t>mechanical</a:t>
            </a:r>
            <a:r>
              <a:rPr lang="en-US"/>
              <a:t>, especially for the commonly used subset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EF999D-FE8B-453F-9258-AE6EC6D442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19D7DF-598B-483B-A6D0-8553CDFAE631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76645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Sequential Logic in Verilog</a:t>
            </a:r>
          </a:p>
        </p:txBody>
      </p:sp>
      <p:sp>
        <p:nvSpPr>
          <p:cNvPr id="35844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Define blocks that have memory</a:t>
            </a:r>
          </a:p>
          <a:p>
            <a:pPr lvl="1" eaLnBrk="1" hangingPunct="1"/>
            <a:r>
              <a:rPr lang="en-US" i="1" dirty="0"/>
              <a:t>Flip-Flops</a:t>
            </a:r>
            <a:r>
              <a:rPr lang="en-US" dirty="0"/>
              <a:t>, </a:t>
            </a:r>
            <a:r>
              <a:rPr lang="en-US" i="1" dirty="0"/>
              <a:t>Latches</a:t>
            </a:r>
            <a:r>
              <a:rPr lang="en-US" dirty="0"/>
              <a:t>, </a:t>
            </a:r>
            <a:r>
              <a:rPr lang="en-US" i="1" dirty="0"/>
              <a:t>Finite State Machines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>
                <a:solidFill>
                  <a:srgbClr val="0000FF"/>
                </a:solidFill>
              </a:rPr>
              <a:t>Sequential Logic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state transition is triggered by a “CLOCK” signal  </a:t>
            </a:r>
          </a:p>
          <a:p>
            <a:pPr lvl="1" eaLnBrk="1" hangingPunct="1"/>
            <a:r>
              <a:rPr lang="en-US" dirty="0"/>
              <a:t>Latches are sensitive to level of the signal</a:t>
            </a:r>
          </a:p>
          <a:p>
            <a:pPr lvl="1" eaLnBrk="1" hangingPunct="1"/>
            <a:r>
              <a:rPr lang="en-US" dirty="0"/>
              <a:t>Flip-flops are sensitive to the transitioning of signal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Combinational constructs are </a:t>
            </a:r>
            <a:r>
              <a:rPr lang="en-US" b="1" dirty="0"/>
              <a:t>not</a:t>
            </a:r>
            <a:r>
              <a:rPr lang="en-US" dirty="0"/>
              <a:t> sufficient</a:t>
            </a:r>
          </a:p>
          <a:p>
            <a:pPr lvl="1" eaLnBrk="1" hangingPunct="1"/>
            <a:r>
              <a:rPr lang="en-US" dirty="0"/>
              <a:t>We need </a:t>
            </a:r>
            <a:r>
              <a:rPr lang="en-US" b="1" dirty="0"/>
              <a:t>new constructs</a:t>
            </a:r>
            <a:r>
              <a:rPr lang="en-US" dirty="0"/>
              <a:t>:</a:t>
            </a:r>
          </a:p>
          <a:p>
            <a:pPr lvl="2" eaLnBrk="1" hangingPunct="1"/>
            <a:r>
              <a:rPr lang="en-US" b="1" dirty="0">
                <a:solidFill>
                  <a:srgbClr val="0432FF"/>
                </a:solidFill>
                <a:latin typeface="Consolas" pitchFamily="49" charset="0"/>
              </a:rPr>
              <a:t>always</a:t>
            </a:r>
          </a:p>
          <a:p>
            <a:pPr lvl="2" eaLnBrk="1" hangingPunct="1"/>
            <a:r>
              <a:rPr lang="en-US" b="1" dirty="0" err="1">
                <a:solidFill>
                  <a:srgbClr val="0432FF"/>
                </a:solidFill>
                <a:latin typeface="Consolas" pitchFamily="49" charset="0"/>
              </a:rPr>
              <a:t>posedge</a:t>
            </a:r>
            <a:r>
              <a:rPr lang="en-US" b="1" dirty="0">
                <a:solidFill>
                  <a:srgbClr val="0432FF"/>
                </a:solidFill>
                <a:latin typeface="Consolas" pitchFamily="49" charset="0"/>
              </a:rPr>
              <a:t>/</a:t>
            </a:r>
            <a:r>
              <a:rPr lang="en-US" b="1" dirty="0" err="1">
                <a:solidFill>
                  <a:srgbClr val="0432FF"/>
                </a:solidFill>
                <a:latin typeface="Consolas" pitchFamily="49" charset="0"/>
              </a:rPr>
              <a:t>negedge</a:t>
            </a:r>
            <a:endParaRPr lang="en-US" b="1" dirty="0">
              <a:solidFill>
                <a:srgbClr val="0432FF"/>
              </a:solidFill>
              <a:latin typeface="Consolas" pitchFamily="49" charset="0"/>
            </a:endParaRPr>
          </a:p>
          <a:p>
            <a:pPr eaLnBrk="1" hangingPunct="1">
              <a:buFont typeface="Wingdings" charset="2"/>
              <a:buNone/>
            </a:pPr>
            <a:endParaRPr lang="en-US" dirty="0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1AF78808-55CC-4648-A5C5-5064E9B484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845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219200"/>
            <a:ext cx="83058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846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2282309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61971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8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8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8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8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8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8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8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8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4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FCFE49-F7D8-9F40-A47B-CD8F660E719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2D6FC9-57B4-41E5-A1DF-2299A8E09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The “always” Block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88B9EB6A-FF16-42B0-B521-2D26EC84F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2047876"/>
            <a:ext cx="7896225" cy="1381124"/>
          </a:xfrm>
          <a:solidFill>
            <a:srgbClr val="F6F5BD"/>
          </a:solidFill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de-CH" sz="2400" b="1">
                <a:latin typeface="Consolas" panose="020B0609020204030204" pitchFamily="49" charset="0"/>
              </a:rPr>
              <a:t>always</a:t>
            </a:r>
            <a:r>
              <a:rPr lang="de-CH" sz="2400">
                <a:latin typeface="Consolas" panose="020B0609020204030204" pitchFamily="49" charset="0"/>
              </a:rPr>
              <a:t> @ (sensitivity list)</a:t>
            </a:r>
          </a:p>
          <a:p>
            <a:pPr marL="0" indent="0">
              <a:buNone/>
            </a:pPr>
            <a:r>
              <a:rPr lang="de-CH" sz="2400">
                <a:latin typeface="Consolas" panose="020B0609020204030204" pitchFamily="49" charset="0"/>
              </a:rPr>
              <a:t>	statement;</a:t>
            </a:r>
          </a:p>
          <a:p>
            <a:endParaRPr lang="de-CH" sz="2400" dirty="0">
              <a:latin typeface="Consolas" panose="020B060902020403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2071097-4750-4C1B-97B0-0B654BA3058E}"/>
              </a:ext>
            </a:extLst>
          </p:cNvPr>
          <p:cNvSpPr txBox="1">
            <a:spLocks/>
          </p:cNvSpPr>
          <p:nvPr/>
        </p:nvSpPr>
        <p:spPr bwMode="auto">
          <a:xfrm>
            <a:off x="477998" y="3654426"/>
            <a:ext cx="7896225" cy="1908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Whenever the event in the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sensitivity list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occurs,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the statement is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executed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5080135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FCFE49-F7D8-9F40-A47B-CD8F660E719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B2D6FC9-57B4-41E5-A1DF-2299A8E09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Example: D Flip-Flop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8B9EB6A-FF16-42B0-B521-2D26EC84F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219200"/>
            <a:ext cx="7896225" cy="2981324"/>
          </a:xfrm>
          <a:solidFill>
            <a:srgbClr val="F6F5BD"/>
          </a:solidFill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latin typeface="Consolas" panose="020B0609020204030204" pitchFamily="49" charset="0"/>
              </a:rPr>
              <a:t>module</a:t>
            </a:r>
            <a:r>
              <a:rPr lang="en-US" sz="1800" dirty="0">
                <a:latin typeface="Consolas" panose="020B0609020204030204" pitchFamily="49" charset="0"/>
              </a:rPr>
              <a:t> flop(</a:t>
            </a:r>
            <a:r>
              <a:rPr lang="en-US" sz="1800" b="1" dirty="0">
                <a:latin typeface="Consolas" panose="020B0609020204030204" pitchFamily="49" charset="0"/>
              </a:rPr>
              <a:t>input 		</a:t>
            </a:r>
            <a:r>
              <a:rPr lang="en-US" sz="1800" dirty="0" err="1">
                <a:latin typeface="Consolas" panose="020B0609020204030204" pitchFamily="49" charset="0"/>
              </a:rPr>
              <a:t>clk</a:t>
            </a:r>
            <a:r>
              <a:rPr lang="en-US" sz="1800" dirty="0"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        </a:t>
            </a:r>
            <a:r>
              <a:rPr lang="en-US" sz="1800" b="1" dirty="0">
                <a:latin typeface="Consolas" panose="020B0609020204030204" pitchFamily="49" charset="0"/>
              </a:rPr>
              <a:t>input</a:t>
            </a:r>
            <a:r>
              <a:rPr lang="en-US" sz="1800" dirty="0">
                <a:latin typeface="Consolas" panose="020B0609020204030204" pitchFamily="49" charset="0"/>
              </a:rPr>
              <a:t>      [3:0] d, 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        </a:t>
            </a:r>
            <a:r>
              <a:rPr lang="en-US" sz="1800" b="1" dirty="0">
                <a:latin typeface="Consolas" panose="020B0609020204030204" pitchFamily="49" charset="0"/>
              </a:rPr>
              <a:t>output </a:t>
            </a:r>
            <a:r>
              <a:rPr lang="en-US" sz="1800" b="1" dirty="0" err="1">
                <a:latin typeface="Consolas" panose="020B0609020204030204" pitchFamily="49" charset="0"/>
              </a:rPr>
              <a:t>reg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</a:rPr>
              <a:t>[3:0] q);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</a:t>
            </a:r>
            <a:r>
              <a:rPr lang="en-US" sz="1800" b="1" dirty="0">
                <a:latin typeface="Consolas" panose="020B0609020204030204" pitchFamily="49" charset="0"/>
              </a:rPr>
              <a:t>always</a:t>
            </a:r>
            <a:r>
              <a:rPr lang="en-US" sz="1800" dirty="0">
                <a:latin typeface="Consolas" panose="020B0609020204030204" pitchFamily="49" charset="0"/>
              </a:rPr>
              <a:t> @ (</a:t>
            </a:r>
            <a:r>
              <a:rPr lang="en-US" sz="1800" b="1" dirty="0" err="1">
                <a:latin typeface="Consolas" panose="020B0609020204030204" pitchFamily="49" charset="0"/>
              </a:rPr>
              <a:t>posedge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clk</a:t>
            </a:r>
            <a:r>
              <a:rPr lang="en-US" sz="18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q &lt;= d;                </a:t>
            </a:r>
            <a:r>
              <a:rPr lang="en-US" sz="1800" dirty="0">
                <a:solidFill>
                  <a:schemeClr val="accent2"/>
                </a:solidFill>
                <a:latin typeface="Consolas" panose="020B0609020204030204" pitchFamily="49" charset="0"/>
              </a:rPr>
              <a:t>// pronounced “q gets d”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1" dirty="0" err="1">
                <a:latin typeface="Consolas" panose="020B0609020204030204" pitchFamily="49" charset="0"/>
              </a:rPr>
              <a:t>endmodule</a:t>
            </a:r>
            <a:endParaRPr lang="en-US" sz="1800" b="1" dirty="0">
              <a:latin typeface="Consolas" panose="020B0609020204030204" pitchFamily="49" charset="0"/>
            </a:endParaRPr>
          </a:p>
          <a:p>
            <a:endParaRPr lang="de-CH" sz="1800" dirty="0">
              <a:latin typeface="Consolas" panose="020B0609020204030204" pitchFamily="49" charset="0"/>
            </a:endParaRPr>
          </a:p>
        </p:txBody>
      </p:sp>
      <p:sp>
        <p:nvSpPr>
          <p:cNvPr id="6" name="Content Placeholder 10">
            <a:extLst>
              <a:ext uri="{FF2B5EF4-FFF2-40B4-BE49-F238E27FC236}">
                <a16:creationId xmlns:a16="http://schemas.microsoft.com/office/drawing/2014/main" id="{CDA93D96-9CBB-4407-8F0F-B632CB8FC596}"/>
              </a:ext>
            </a:extLst>
          </p:cNvPr>
          <p:cNvSpPr txBox="1">
            <a:spLocks/>
          </p:cNvSpPr>
          <p:nvPr/>
        </p:nvSpPr>
        <p:spPr bwMode="auto">
          <a:xfrm>
            <a:off x="228600" y="4419600"/>
            <a:ext cx="89154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charset="0"/>
              </a:rPr>
              <a:t>posedge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 defines a rising edge (transition from 0 to 1).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Statement executed when the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charset="0"/>
              </a:rPr>
              <a:t>clk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charset="0"/>
              </a:rPr>
              <a:t> signal rises 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charset="0"/>
              </a:rPr>
              <a:t>posedge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charset="0"/>
              </a:rPr>
              <a:t> of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charset="0"/>
              </a:rPr>
              <a:t>clk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charset="0"/>
              </a:rPr>
              <a:t>)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 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Once the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clk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 signal rises: the value of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charset="0"/>
              </a:rPr>
              <a:t>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9900">
                    <a:lumMod val="75000"/>
                    <a:lumOff val="25000"/>
                  </a:srgbClr>
                </a:solidFill>
                <a:effectLst/>
                <a:uLnTx/>
                <a:uFillTx/>
                <a:latin typeface="Tahoma"/>
                <a:ea typeface="ＭＳ Ｐゴシック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is copied to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charset="0"/>
              </a:rPr>
              <a:t>q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883008A-4BCE-436D-95CA-9D34A14213AD}"/>
              </a:ext>
            </a:extLst>
          </p:cNvPr>
          <p:cNvSpPr/>
          <p:nvPr/>
        </p:nvSpPr>
        <p:spPr bwMode="auto">
          <a:xfrm>
            <a:off x="457200" y="2438400"/>
            <a:ext cx="3657600" cy="609600"/>
          </a:xfrm>
          <a:prstGeom prst="ellipse">
            <a:avLst/>
          </a:prstGeom>
          <a:noFill/>
          <a:ln w="508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21863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FCFE49-F7D8-9F40-A47B-CD8F660E719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B2D6FC9-57B4-41E5-A1DF-2299A8E09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Example: D Flip-Flop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8B9EB6A-FF16-42B0-B521-2D26EC84F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251857"/>
            <a:ext cx="7896225" cy="2981324"/>
          </a:xfrm>
          <a:solidFill>
            <a:srgbClr val="F6F5BD"/>
          </a:solidFill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latin typeface="Consolas" panose="020B0609020204030204" pitchFamily="49" charset="0"/>
              </a:rPr>
              <a:t>module</a:t>
            </a:r>
            <a:r>
              <a:rPr lang="en-US" sz="1800" dirty="0">
                <a:latin typeface="Consolas" panose="020B0609020204030204" pitchFamily="49" charset="0"/>
              </a:rPr>
              <a:t> flop(</a:t>
            </a:r>
            <a:r>
              <a:rPr lang="en-US" sz="1800" b="1" dirty="0">
                <a:latin typeface="Consolas" panose="020B0609020204030204" pitchFamily="49" charset="0"/>
              </a:rPr>
              <a:t>input 		</a:t>
            </a:r>
            <a:r>
              <a:rPr lang="en-US" sz="1800" dirty="0" err="1">
                <a:latin typeface="Consolas" panose="020B0609020204030204" pitchFamily="49" charset="0"/>
              </a:rPr>
              <a:t>clk</a:t>
            </a:r>
            <a:r>
              <a:rPr lang="en-US" sz="1800" dirty="0"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        </a:t>
            </a:r>
            <a:r>
              <a:rPr lang="en-US" sz="1800" b="1" dirty="0">
                <a:latin typeface="Consolas" panose="020B0609020204030204" pitchFamily="49" charset="0"/>
              </a:rPr>
              <a:t>input</a:t>
            </a:r>
            <a:r>
              <a:rPr lang="en-US" sz="1800" dirty="0">
                <a:latin typeface="Consolas" panose="020B0609020204030204" pitchFamily="49" charset="0"/>
              </a:rPr>
              <a:t>      [3:0] d, 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        </a:t>
            </a:r>
            <a:r>
              <a:rPr lang="en-US" sz="1800" b="1" dirty="0">
                <a:latin typeface="Consolas" panose="020B0609020204030204" pitchFamily="49" charset="0"/>
              </a:rPr>
              <a:t>output </a:t>
            </a:r>
            <a:r>
              <a:rPr lang="en-US" sz="1800" b="1" dirty="0" err="1">
                <a:latin typeface="Consolas" panose="020B0609020204030204" pitchFamily="49" charset="0"/>
              </a:rPr>
              <a:t>reg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</a:rPr>
              <a:t>[3:0] q);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</a:t>
            </a:r>
            <a:r>
              <a:rPr lang="en-US" sz="1800" b="1" dirty="0">
                <a:latin typeface="Consolas" panose="020B0609020204030204" pitchFamily="49" charset="0"/>
              </a:rPr>
              <a:t>always</a:t>
            </a:r>
            <a:r>
              <a:rPr lang="en-US" sz="1800" dirty="0">
                <a:latin typeface="Consolas" panose="020B0609020204030204" pitchFamily="49" charset="0"/>
              </a:rPr>
              <a:t> @ (</a:t>
            </a:r>
            <a:r>
              <a:rPr lang="en-US" sz="1800" b="1" dirty="0" err="1">
                <a:latin typeface="Consolas" panose="020B0609020204030204" pitchFamily="49" charset="0"/>
              </a:rPr>
              <a:t>posedge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clk</a:t>
            </a:r>
            <a:r>
              <a:rPr lang="en-US" sz="18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q &lt;= d;                </a:t>
            </a:r>
            <a:r>
              <a:rPr lang="en-US" sz="1800" dirty="0">
                <a:solidFill>
                  <a:schemeClr val="accent2"/>
                </a:solidFill>
                <a:latin typeface="Consolas" panose="020B0609020204030204" pitchFamily="49" charset="0"/>
              </a:rPr>
              <a:t>// pronounced “q gets d”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1" dirty="0" err="1">
                <a:latin typeface="Consolas" panose="020B0609020204030204" pitchFamily="49" charset="0"/>
              </a:rPr>
              <a:t>endmodule</a:t>
            </a:r>
            <a:endParaRPr lang="en-US" sz="1800" b="1" dirty="0">
              <a:latin typeface="Consolas" panose="020B0609020204030204" pitchFamily="49" charset="0"/>
            </a:endParaRPr>
          </a:p>
          <a:p>
            <a:endParaRPr lang="de-CH" sz="1800" dirty="0">
              <a:latin typeface="Consolas" panose="020B0609020204030204" pitchFamily="49" charset="0"/>
            </a:endParaRPr>
          </a:p>
        </p:txBody>
      </p:sp>
      <p:sp>
        <p:nvSpPr>
          <p:cNvPr id="6" name="Content Placeholder 10">
            <a:extLst>
              <a:ext uri="{FF2B5EF4-FFF2-40B4-BE49-F238E27FC236}">
                <a16:creationId xmlns:a16="http://schemas.microsoft.com/office/drawing/2014/main" id="{64205C1B-D3D9-49AF-BC7F-D7D8C3995F1E}"/>
              </a:ext>
            </a:extLst>
          </p:cNvPr>
          <p:cNvSpPr txBox="1">
            <a:spLocks/>
          </p:cNvSpPr>
          <p:nvPr/>
        </p:nvSpPr>
        <p:spPr bwMode="auto">
          <a:xfrm>
            <a:off x="228600" y="4419600"/>
            <a:ext cx="86106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charset="0"/>
              </a:rPr>
              <a:t>assign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 statement is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not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 used within an always block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charset="0"/>
              </a:rPr>
              <a:t>&lt;=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 describes a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charset="0"/>
              </a:rPr>
              <a:t>non-blocking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 assignment</a:t>
            </a:r>
          </a:p>
          <a:p>
            <a:pPr marL="669925" marR="0" lvl="1" indent="-3254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We will see the difference between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blocking assignment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 and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non-blocking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 assignment soon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A8942CB-56EE-4813-B097-DE0E296CAC18}"/>
              </a:ext>
            </a:extLst>
          </p:cNvPr>
          <p:cNvSpPr/>
          <p:nvPr/>
        </p:nvSpPr>
        <p:spPr bwMode="auto">
          <a:xfrm>
            <a:off x="533400" y="2743200"/>
            <a:ext cx="2286000" cy="609600"/>
          </a:xfrm>
          <a:prstGeom prst="ellipse">
            <a:avLst/>
          </a:prstGeom>
          <a:noFill/>
          <a:ln w="508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45188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FCFE49-F7D8-9F40-A47B-CD8F660E719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B2D6FC9-57B4-41E5-A1DF-2299A8E09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Example: D Flip-Flop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8B9EB6A-FF16-42B0-B521-2D26EC84F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251857"/>
            <a:ext cx="7896225" cy="2981324"/>
          </a:xfrm>
          <a:solidFill>
            <a:srgbClr val="F6F5BD"/>
          </a:solidFill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latin typeface="Consolas" panose="020B0609020204030204" pitchFamily="49" charset="0"/>
              </a:rPr>
              <a:t>module</a:t>
            </a:r>
            <a:r>
              <a:rPr lang="en-US" sz="1800" dirty="0">
                <a:latin typeface="Consolas" panose="020B0609020204030204" pitchFamily="49" charset="0"/>
              </a:rPr>
              <a:t> flop(</a:t>
            </a:r>
            <a:r>
              <a:rPr lang="en-US" sz="1800" b="1" dirty="0">
                <a:latin typeface="Consolas" panose="020B0609020204030204" pitchFamily="49" charset="0"/>
              </a:rPr>
              <a:t>input 		</a:t>
            </a:r>
            <a:r>
              <a:rPr lang="en-US" sz="1800" dirty="0" err="1">
                <a:latin typeface="Consolas" panose="020B0609020204030204" pitchFamily="49" charset="0"/>
              </a:rPr>
              <a:t>clk</a:t>
            </a:r>
            <a:r>
              <a:rPr lang="en-US" sz="1800" dirty="0"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        </a:t>
            </a:r>
            <a:r>
              <a:rPr lang="en-US" sz="1800" b="1" dirty="0">
                <a:latin typeface="Consolas" panose="020B0609020204030204" pitchFamily="49" charset="0"/>
              </a:rPr>
              <a:t>input</a:t>
            </a:r>
            <a:r>
              <a:rPr lang="en-US" sz="1800" dirty="0">
                <a:latin typeface="Consolas" panose="020B0609020204030204" pitchFamily="49" charset="0"/>
              </a:rPr>
              <a:t>      [3:0] d, 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        </a:t>
            </a:r>
            <a:r>
              <a:rPr lang="en-US" sz="1800" b="1" dirty="0">
                <a:latin typeface="Consolas" panose="020B0609020204030204" pitchFamily="49" charset="0"/>
              </a:rPr>
              <a:t>output </a:t>
            </a:r>
            <a:r>
              <a:rPr lang="en-US" sz="1800" b="1" dirty="0" err="1">
                <a:latin typeface="Consolas" panose="020B0609020204030204" pitchFamily="49" charset="0"/>
              </a:rPr>
              <a:t>reg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</a:rPr>
              <a:t>[3:0] q);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</a:t>
            </a:r>
            <a:r>
              <a:rPr lang="en-US" sz="1800" b="1" dirty="0">
                <a:latin typeface="Consolas" panose="020B0609020204030204" pitchFamily="49" charset="0"/>
              </a:rPr>
              <a:t>always</a:t>
            </a:r>
            <a:r>
              <a:rPr lang="en-US" sz="1800" dirty="0">
                <a:latin typeface="Consolas" panose="020B0609020204030204" pitchFamily="49" charset="0"/>
              </a:rPr>
              <a:t> @ (</a:t>
            </a:r>
            <a:r>
              <a:rPr lang="en-US" sz="1800" b="1" dirty="0" err="1">
                <a:latin typeface="Consolas" panose="020B0609020204030204" pitchFamily="49" charset="0"/>
              </a:rPr>
              <a:t>posedge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clk</a:t>
            </a:r>
            <a:r>
              <a:rPr lang="en-US" sz="18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q &lt;= d;                </a:t>
            </a:r>
            <a:r>
              <a:rPr lang="en-US" sz="1800" dirty="0">
                <a:solidFill>
                  <a:schemeClr val="accent2"/>
                </a:solidFill>
                <a:latin typeface="Consolas" panose="020B0609020204030204" pitchFamily="49" charset="0"/>
              </a:rPr>
              <a:t>// pronounced “q gets d”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1" dirty="0" err="1">
                <a:latin typeface="Consolas" panose="020B0609020204030204" pitchFamily="49" charset="0"/>
              </a:rPr>
              <a:t>endmodule</a:t>
            </a:r>
            <a:endParaRPr lang="en-US" sz="1800" b="1" dirty="0">
              <a:latin typeface="Consolas" panose="020B0609020204030204" pitchFamily="49" charset="0"/>
            </a:endParaRPr>
          </a:p>
          <a:p>
            <a:endParaRPr lang="de-CH" sz="1800" dirty="0">
              <a:latin typeface="Consolas" panose="020B0609020204030204" pitchFamily="49" charset="0"/>
            </a:endParaRPr>
          </a:p>
        </p:txBody>
      </p:sp>
      <p:sp>
        <p:nvSpPr>
          <p:cNvPr id="6" name="Content Placeholder 10">
            <a:extLst>
              <a:ext uri="{FF2B5EF4-FFF2-40B4-BE49-F238E27FC236}">
                <a16:creationId xmlns:a16="http://schemas.microsoft.com/office/drawing/2014/main" id="{64205C1B-D3D9-49AF-BC7F-D7D8C3995F1E}"/>
              </a:ext>
            </a:extLst>
          </p:cNvPr>
          <p:cNvSpPr txBox="1">
            <a:spLocks/>
          </p:cNvSpPr>
          <p:nvPr/>
        </p:nvSpPr>
        <p:spPr bwMode="auto">
          <a:xfrm>
            <a:off x="228600" y="4419600"/>
            <a:ext cx="86106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Assigned variables need to be declared as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charset="0"/>
              </a:rPr>
              <a:t>reg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The name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charset="0"/>
              </a:rPr>
              <a:t>reg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does not necessarily mean that the value is a register (It could be, but it does not have to be)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We will see examples later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5469A5-4795-4229-B37E-30DFFA73B234}"/>
              </a:ext>
            </a:extLst>
          </p:cNvPr>
          <p:cNvSpPr/>
          <p:nvPr/>
        </p:nvSpPr>
        <p:spPr bwMode="auto">
          <a:xfrm>
            <a:off x="1835343" y="1780593"/>
            <a:ext cx="2270126" cy="609600"/>
          </a:xfrm>
          <a:prstGeom prst="ellipse">
            <a:avLst/>
          </a:prstGeom>
          <a:noFill/>
          <a:ln w="508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60927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CC468-2407-4CE2-A2D3-CCD4DF399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and Synchronous Reset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A3302-7ABA-463D-A057-CAB78707B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838200"/>
            <a:ext cx="8610600" cy="5193723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Reset</a:t>
            </a:r>
            <a:r>
              <a:rPr lang="en-US" dirty="0"/>
              <a:t> signals are used to </a:t>
            </a:r>
            <a:r>
              <a:rPr lang="en-US" dirty="0">
                <a:solidFill>
                  <a:srgbClr val="0000FF"/>
                </a:solidFill>
              </a:rPr>
              <a:t>initialize</a:t>
            </a:r>
            <a:r>
              <a:rPr lang="en-US" dirty="0"/>
              <a:t> the hardware to a known state</a:t>
            </a:r>
          </a:p>
          <a:p>
            <a:pPr lvl="1"/>
            <a:r>
              <a:rPr lang="en-US" dirty="0"/>
              <a:t>Usually activated </a:t>
            </a:r>
            <a:r>
              <a:rPr lang="en-US" dirty="0">
                <a:solidFill>
                  <a:srgbClr val="00B050"/>
                </a:solidFill>
              </a:rPr>
              <a:t>at system start </a:t>
            </a:r>
            <a:r>
              <a:rPr lang="en-US" dirty="0"/>
              <a:t>(on power up)</a:t>
            </a:r>
          </a:p>
          <a:p>
            <a:pPr lvl="1"/>
            <a:endParaRPr lang="en-US" sz="1200" dirty="0"/>
          </a:p>
          <a:p>
            <a:r>
              <a:rPr lang="en-US" b="1" dirty="0"/>
              <a:t>Asynchronous Reset</a:t>
            </a:r>
          </a:p>
          <a:p>
            <a:pPr lvl="1"/>
            <a:r>
              <a:rPr lang="en-US" dirty="0"/>
              <a:t>The reset signal is sampled </a:t>
            </a:r>
            <a:r>
              <a:rPr lang="en-US" dirty="0">
                <a:solidFill>
                  <a:srgbClr val="0000FF"/>
                </a:solidFill>
              </a:rPr>
              <a:t>independent</a:t>
            </a:r>
            <a:r>
              <a:rPr lang="en-US" dirty="0"/>
              <a:t> of the clock</a:t>
            </a:r>
          </a:p>
          <a:p>
            <a:pPr lvl="1"/>
            <a:r>
              <a:rPr lang="en-US" dirty="0"/>
              <a:t>Reset gets the highest priority</a:t>
            </a:r>
          </a:p>
          <a:p>
            <a:pPr lvl="1"/>
            <a:r>
              <a:rPr lang="en-US" dirty="0"/>
              <a:t>Sensitive to </a:t>
            </a:r>
            <a:r>
              <a:rPr lang="en-US" dirty="0">
                <a:solidFill>
                  <a:srgbClr val="FF0000"/>
                </a:solidFill>
              </a:rPr>
              <a:t>glitches</a:t>
            </a:r>
            <a:r>
              <a:rPr lang="en-US" dirty="0"/>
              <a:t>, may have </a:t>
            </a:r>
            <a:r>
              <a:rPr lang="en-US" dirty="0">
                <a:solidFill>
                  <a:srgbClr val="FF0000"/>
                </a:solidFill>
              </a:rPr>
              <a:t>metastability</a:t>
            </a:r>
            <a:r>
              <a:rPr lang="en-US" dirty="0"/>
              <a:t> issues</a:t>
            </a:r>
          </a:p>
          <a:p>
            <a:pPr lvl="2"/>
            <a:r>
              <a:rPr lang="en-US" dirty="0"/>
              <a:t>Will be discussed in Lecture 8</a:t>
            </a:r>
          </a:p>
          <a:p>
            <a:pPr lvl="2"/>
            <a:endParaRPr lang="en-US" sz="1200" dirty="0"/>
          </a:p>
          <a:p>
            <a:r>
              <a:rPr lang="en-US" b="1" dirty="0"/>
              <a:t>Synchronous Reset</a:t>
            </a:r>
          </a:p>
          <a:p>
            <a:pPr lvl="1"/>
            <a:r>
              <a:rPr lang="en-US" dirty="0"/>
              <a:t>The reset signal is sampled </a:t>
            </a:r>
            <a:r>
              <a:rPr lang="en-US" dirty="0">
                <a:solidFill>
                  <a:srgbClr val="00B050"/>
                </a:solidFill>
              </a:rPr>
              <a:t>with respect to the clock</a:t>
            </a:r>
          </a:p>
          <a:p>
            <a:pPr lvl="1"/>
            <a:r>
              <a:rPr lang="en-US" dirty="0"/>
              <a:t>The reset </a:t>
            </a:r>
            <a:r>
              <a:rPr lang="en-US" dirty="0">
                <a:solidFill>
                  <a:srgbClr val="FF0000"/>
                </a:solidFill>
              </a:rPr>
              <a:t>should be active long enough </a:t>
            </a:r>
            <a:r>
              <a:rPr lang="en-US" dirty="0"/>
              <a:t>to get sampled at the clock edge</a:t>
            </a:r>
          </a:p>
          <a:p>
            <a:pPr lvl="1"/>
            <a:r>
              <a:rPr lang="en-US" dirty="0"/>
              <a:t>Results in </a:t>
            </a:r>
            <a:r>
              <a:rPr lang="en-US" dirty="0">
                <a:solidFill>
                  <a:srgbClr val="00B050"/>
                </a:solidFill>
              </a:rPr>
              <a:t>completely synchronous 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8E023-EFF8-4EAF-8322-1057FB376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27658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FCFE49-F7D8-9F40-A47B-CD8F660E719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B2D6FC9-57B4-41E5-A1DF-2299A8E09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D Flip-Flop with Asynchronous Reset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8B9EB6A-FF16-42B0-B521-2D26EC84F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251856"/>
            <a:ext cx="7896225" cy="3167743"/>
          </a:xfrm>
          <a:solidFill>
            <a:srgbClr val="F6F5BD"/>
          </a:solidFill>
          <a:ln>
            <a:solidFill>
              <a:schemeClr val="tx1"/>
            </a:solidFill>
          </a:ln>
        </p:spPr>
        <p:txBody>
          <a:bodyPr/>
          <a:lstStyle/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module </a:t>
            </a:r>
            <a:r>
              <a:rPr lang="en-US" sz="1800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flop_ar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input            </a:t>
            </a:r>
            <a:r>
              <a:rPr lang="en-US" sz="1800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clk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input            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reset, 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input      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[3:0] d, 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output </a:t>
            </a:r>
            <a:r>
              <a:rPr lang="en-US" sz="1800" b="1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reg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[3:0] q);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endParaRPr lang="en-US" sz="1800" kern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always 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@ (</a:t>
            </a:r>
            <a:r>
              <a:rPr lang="en-US" sz="1800" b="1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posedge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clk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b="1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negedge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reset)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begin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if 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(reset == 0) q &lt;= 0;   </a:t>
            </a:r>
            <a:r>
              <a:rPr lang="en-US" sz="1800" kern="1200" dirty="0">
                <a:solidFill>
                  <a:schemeClr val="accent2"/>
                </a:solidFill>
                <a:latin typeface="Consolas" panose="020B0609020204030204" pitchFamily="49" charset="0"/>
              </a:rPr>
              <a:t>// when reset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else              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q &lt;= d;   </a:t>
            </a:r>
            <a:r>
              <a:rPr lang="en-US" sz="1800" kern="1200" dirty="0">
                <a:solidFill>
                  <a:schemeClr val="accent2"/>
                </a:solidFill>
                <a:latin typeface="Consolas" panose="020B0609020204030204" pitchFamily="49" charset="0"/>
              </a:rPr>
              <a:t>// when </a:t>
            </a:r>
            <a:r>
              <a:rPr lang="en-US" sz="1800" kern="1200" dirty="0" err="1">
                <a:solidFill>
                  <a:schemeClr val="accent2"/>
                </a:solidFill>
                <a:latin typeface="Consolas" panose="020B0609020204030204" pitchFamily="49" charset="0"/>
              </a:rPr>
              <a:t>clk</a:t>
            </a:r>
            <a:endParaRPr lang="en-US" sz="1800" kern="1200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end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b="1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endmodule</a:t>
            </a:r>
            <a:endParaRPr lang="en-US" sz="1800" kern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e-CH" sz="1800" dirty="0">
              <a:latin typeface="Consolas" panose="020B0609020204030204" pitchFamily="49" charset="0"/>
            </a:endParaRPr>
          </a:p>
        </p:txBody>
      </p:sp>
      <p:sp>
        <p:nvSpPr>
          <p:cNvPr id="6" name="Content Placeholder 10">
            <a:extLst>
              <a:ext uri="{FF2B5EF4-FFF2-40B4-BE49-F238E27FC236}">
                <a16:creationId xmlns:a16="http://schemas.microsoft.com/office/drawing/2014/main" id="{64205C1B-D3D9-49AF-BC7F-D7D8C3995F1E}"/>
              </a:ext>
            </a:extLst>
          </p:cNvPr>
          <p:cNvSpPr txBox="1">
            <a:spLocks/>
          </p:cNvSpPr>
          <p:nvPr/>
        </p:nvSpPr>
        <p:spPr bwMode="auto">
          <a:xfrm>
            <a:off x="228600" y="4629150"/>
            <a:ext cx="86106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In this example: two events can trigger the process:</a:t>
            </a:r>
          </a:p>
          <a:p>
            <a:pPr marL="669925" marR="0" lvl="1" indent="-3254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A </a:t>
            </a: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rising edge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on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clk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itchFamily="-106" charset="-128"/>
              <a:cs typeface="+mn-cs"/>
            </a:endParaRPr>
          </a:p>
          <a:p>
            <a:pPr marL="669925" marR="0" lvl="1" indent="-3254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A </a:t>
            </a: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falling edge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on reset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F2BDBD3-086E-45CE-9446-8B674156017E}"/>
              </a:ext>
            </a:extLst>
          </p:cNvPr>
          <p:cNvSpPr/>
          <p:nvPr/>
        </p:nvSpPr>
        <p:spPr bwMode="auto">
          <a:xfrm>
            <a:off x="1695062" y="2544146"/>
            <a:ext cx="4038600" cy="533400"/>
          </a:xfrm>
          <a:prstGeom prst="ellipse">
            <a:avLst/>
          </a:prstGeom>
          <a:noFill/>
          <a:ln w="508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79067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FCFE49-F7D8-9F40-A47B-CD8F660E719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B2D6FC9-57B4-41E5-A1DF-2299A8E09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D Flip-Flop with Asynchronous Reset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8B9EB6A-FF16-42B0-B521-2D26EC84F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251856"/>
            <a:ext cx="7896225" cy="3167743"/>
          </a:xfrm>
          <a:solidFill>
            <a:srgbClr val="F6F5BD"/>
          </a:solidFill>
          <a:ln>
            <a:solidFill>
              <a:schemeClr val="tx1"/>
            </a:solidFill>
          </a:ln>
        </p:spPr>
        <p:txBody>
          <a:bodyPr/>
          <a:lstStyle/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module </a:t>
            </a:r>
            <a:r>
              <a:rPr lang="en-US" sz="1800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flop_ar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input            </a:t>
            </a:r>
            <a:r>
              <a:rPr lang="en-US" sz="1800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clk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input            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reset, 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input      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[3:0] d, 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output </a:t>
            </a:r>
            <a:r>
              <a:rPr lang="en-US" sz="1800" b="1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reg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[3:0] q);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endParaRPr lang="en-US" sz="1800" kern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always 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@ (</a:t>
            </a:r>
            <a:r>
              <a:rPr lang="en-US" sz="1800" b="1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posedge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clk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b="1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negedge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reset)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begin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if 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(reset == 0) q &lt;= 0;   </a:t>
            </a:r>
            <a:r>
              <a:rPr lang="en-US" sz="1800" kern="1200" dirty="0">
                <a:solidFill>
                  <a:schemeClr val="accent2"/>
                </a:solidFill>
                <a:latin typeface="Consolas" panose="020B0609020204030204" pitchFamily="49" charset="0"/>
              </a:rPr>
              <a:t>// when reset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else              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q &lt;= d;   </a:t>
            </a:r>
            <a:r>
              <a:rPr lang="en-US" sz="1800" kern="1200" dirty="0">
                <a:solidFill>
                  <a:schemeClr val="accent2"/>
                </a:solidFill>
                <a:latin typeface="Consolas" panose="020B0609020204030204" pitchFamily="49" charset="0"/>
              </a:rPr>
              <a:t>// when </a:t>
            </a:r>
            <a:r>
              <a:rPr lang="en-US" sz="1800" kern="1200" dirty="0" err="1">
                <a:solidFill>
                  <a:schemeClr val="accent2"/>
                </a:solidFill>
                <a:latin typeface="Consolas" panose="020B0609020204030204" pitchFamily="49" charset="0"/>
              </a:rPr>
              <a:t>clk</a:t>
            </a:r>
            <a:endParaRPr lang="en-US" sz="1800" kern="1200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end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b="1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endmodule</a:t>
            </a:r>
            <a:endParaRPr lang="en-US" sz="1800" kern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e-CH" sz="1800" dirty="0">
              <a:latin typeface="Consolas" panose="020B0609020204030204" pitchFamily="49" charset="0"/>
            </a:endParaRPr>
          </a:p>
        </p:txBody>
      </p:sp>
      <p:sp>
        <p:nvSpPr>
          <p:cNvPr id="6" name="Content Placeholder 10">
            <a:extLst>
              <a:ext uri="{FF2B5EF4-FFF2-40B4-BE49-F238E27FC236}">
                <a16:creationId xmlns:a16="http://schemas.microsoft.com/office/drawing/2014/main" id="{64205C1B-D3D9-49AF-BC7F-D7D8C3995F1E}"/>
              </a:ext>
            </a:extLst>
          </p:cNvPr>
          <p:cNvSpPr txBox="1">
            <a:spLocks/>
          </p:cNvSpPr>
          <p:nvPr/>
        </p:nvSpPr>
        <p:spPr bwMode="auto">
          <a:xfrm>
            <a:off x="228600" y="4629150"/>
            <a:ext cx="86106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For longer statements, a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charset="0"/>
              </a:rPr>
              <a:t>begin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-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charset="0"/>
              </a:rPr>
              <a:t>end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pair can be used</a:t>
            </a:r>
          </a:p>
          <a:p>
            <a:pPr marL="669925" marR="0" lvl="1" indent="-3254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To improve readability</a:t>
            </a:r>
          </a:p>
          <a:p>
            <a:pPr marL="669925" marR="0" lvl="1" indent="-3254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In this example, it was not necessary, but it is a good idea</a:t>
            </a:r>
            <a:endParaRPr kumimoji="0" lang="en-US" sz="2200" b="0" i="1" u="none" strike="noStrike" kern="1200" cap="none" spc="0" normalizeH="0" baseline="0" noProof="0" dirty="0">
              <a:ln>
                <a:noFill/>
              </a:ln>
              <a:solidFill>
                <a:srgbClr val="CC9900">
                  <a:lumMod val="75000"/>
                  <a:lumOff val="25000"/>
                </a:srgbClr>
              </a:solidFill>
              <a:effectLst/>
              <a:uLnTx/>
              <a:uFillTx/>
              <a:latin typeface="Tahoma"/>
              <a:ea typeface="ＭＳ Ｐゴシック" pitchFamily="-106" charset="-128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D67F3F4-B0A6-4DB7-9200-2697B318EC52}"/>
              </a:ext>
            </a:extLst>
          </p:cNvPr>
          <p:cNvSpPr/>
          <p:nvPr/>
        </p:nvSpPr>
        <p:spPr bwMode="auto">
          <a:xfrm>
            <a:off x="883303" y="2925145"/>
            <a:ext cx="1143000" cy="381000"/>
          </a:xfrm>
          <a:prstGeom prst="ellipse">
            <a:avLst/>
          </a:prstGeom>
          <a:noFill/>
          <a:ln w="508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0EEE1BF-5DFB-4AB5-8C88-B8691A93AFDA}"/>
              </a:ext>
            </a:extLst>
          </p:cNvPr>
          <p:cNvSpPr/>
          <p:nvPr/>
        </p:nvSpPr>
        <p:spPr bwMode="auto">
          <a:xfrm>
            <a:off x="883303" y="3687145"/>
            <a:ext cx="1143000" cy="381000"/>
          </a:xfrm>
          <a:prstGeom prst="ellipse">
            <a:avLst/>
          </a:prstGeom>
          <a:noFill/>
          <a:ln w="508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42026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FCFE49-F7D8-9F40-A47B-CD8F660E719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B2D6FC9-57B4-41E5-A1DF-2299A8E09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D Flip-Flop with Asynchronous Reset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8B9EB6A-FF16-42B0-B521-2D26EC84F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251856"/>
            <a:ext cx="7896225" cy="3167743"/>
          </a:xfrm>
          <a:solidFill>
            <a:srgbClr val="F6F5BD"/>
          </a:solidFill>
          <a:ln>
            <a:solidFill>
              <a:schemeClr val="tx1"/>
            </a:solidFill>
          </a:ln>
        </p:spPr>
        <p:txBody>
          <a:bodyPr/>
          <a:lstStyle/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module </a:t>
            </a:r>
            <a:r>
              <a:rPr lang="en-US" sz="1800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flop_ar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input            </a:t>
            </a:r>
            <a:r>
              <a:rPr lang="en-US" sz="1800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clk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input            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reset, 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input      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[3:0] d, 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output </a:t>
            </a:r>
            <a:r>
              <a:rPr lang="en-US" sz="1800" b="1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reg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[3:0] q);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endParaRPr lang="en-US" sz="1800" kern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always 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@ (</a:t>
            </a:r>
            <a:r>
              <a:rPr lang="en-US" sz="1800" b="1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posedge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clk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b="1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negedge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reset)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begin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if 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(reset == 0) q &lt;= 0;   </a:t>
            </a:r>
            <a:r>
              <a:rPr lang="en-US" sz="1800" kern="1200" dirty="0">
                <a:solidFill>
                  <a:schemeClr val="accent2"/>
                </a:solidFill>
                <a:latin typeface="Consolas" panose="020B0609020204030204" pitchFamily="49" charset="0"/>
              </a:rPr>
              <a:t>// when reset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else              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q &lt;= d;   </a:t>
            </a:r>
            <a:r>
              <a:rPr lang="en-US" sz="1800" kern="1200" dirty="0">
                <a:solidFill>
                  <a:schemeClr val="accent2"/>
                </a:solidFill>
                <a:latin typeface="Consolas" panose="020B0609020204030204" pitchFamily="49" charset="0"/>
              </a:rPr>
              <a:t>// when </a:t>
            </a:r>
            <a:r>
              <a:rPr lang="en-US" sz="1800" kern="1200" dirty="0" err="1">
                <a:solidFill>
                  <a:schemeClr val="accent2"/>
                </a:solidFill>
                <a:latin typeface="Consolas" panose="020B0609020204030204" pitchFamily="49" charset="0"/>
              </a:rPr>
              <a:t>clk</a:t>
            </a:r>
            <a:endParaRPr lang="en-US" sz="1800" kern="1200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end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b="1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endmodule</a:t>
            </a:r>
            <a:endParaRPr lang="en-US" sz="1800" kern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e-CH" sz="1800" dirty="0">
              <a:latin typeface="Consolas" panose="020B0609020204030204" pitchFamily="49" charset="0"/>
            </a:endParaRPr>
          </a:p>
        </p:txBody>
      </p:sp>
      <p:sp>
        <p:nvSpPr>
          <p:cNvPr id="6" name="Content Placeholder 10">
            <a:extLst>
              <a:ext uri="{FF2B5EF4-FFF2-40B4-BE49-F238E27FC236}">
                <a16:creationId xmlns:a16="http://schemas.microsoft.com/office/drawing/2014/main" id="{64205C1B-D3D9-49AF-BC7F-D7D8C3995F1E}"/>
              </a:ext>
            </a:extLst>
          </p:cNvPr>
          <p:cNvSpPr txBox="1">
            <a:spLocks/>
          </p:cNvSpPr>
          <p:nvPr/>
        </p:nvSpPr>
        <p:spPr bwMode="auto">
          <a:xfrm>
            <a:off x="228600" y="4629150"/>
            <a:ext cx="89154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First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charset="0"/>
              </a:rPr>
              <a:t>reset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 is checked: if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charset="0"/>
              </a:rPr>
              <a:t>reset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 is 0,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charset="0"/>
              </a:rPr>
              <a:t>q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 is set to 0.</a:t>
            </a:r>
          </a:p>
          <a:p>
            <a:pPr marL="669925" marR="0" lvl="1" indent="-3254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This is an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asynchronous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 reset as the reset can happen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independently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 of the clock (on the negative edge of reset signal)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If there is no reset, then regular assignment takes effect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E33C4BA-8A87-40FC-A793-8F636A4B61EC}"/>
              </a:ext>
            </a:extLst>
          </p:cNvPr>
          <p:cNvSpPr/>
          <p:nvPr/>
        </p:nvSpPr>
        <p:spPr bwMode="auto">
          <a:xfrm>
            <a:off x="1208317" y="3170855"/>
            <a:ext cx="3657600" cy="381000"/>
          </a:xfrm>
          <a:prstGeom prst="ellipse">
            <a:avLst/>
          </a:prstGeom>
          <a:noFill/>
          <a:ln w="508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59938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FCFE49-F7D8-9F40-A47B-CD8F660E719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B2D6FC9-57B4-41E5-A1DF-2299A8E09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D Flip-Flop with </a:t>
            </a:r>
            <a:r>
              <a:rPr lang="en-US" b="1" dirty="0"/>
              <a:t>Synchronous</a:t>
            </a:r>
            <a:r>
              <a:rPr lang="en-US" dirty="0"/>
              <a:t> Reset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8B9EB6A-FF16-42B0-B521-2D26EC84F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251856"/>
            <a:ext cx="7896225" cy="3167743"/>
          </a:xfrm>
          <a:solidFill>
            <a:srgbClr val="F6F5BD"/>
          </a:solidFill>
          <a:ln>
            <a:solidFill>
              <a:schemeClr val="tx1"/>
            </a:solidFill>
          </a:ln>
        </p:spPr>
        <p:txBody>
          <a:bodyPr/>
          <a:lstStyle/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module </a:t>
            </a:r>
            <a:r>
              <a:rPr lang="en-US" sz="1800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flop_sr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input            </a:t>
            </a:r>
            <a:r>
              <a:rPr lang="en-US" sz="1800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clk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input            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reset, 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input      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[3:0] d, 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output </a:t>
            </a:r>
            <a:r>
              <a:rPr lang="en-US" sz="1800" b="1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reg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[3:0] q);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endParaRPr lang="en-US" sz="1800" kern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always 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@ (</a:t>
            </a:r>
            <a:r>
              <a:rPr lang="en-US" sz="1800" b="1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posedge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clk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b="1" kern="1200" dirty="0">
                <a:latin typeface="Consolas" panose="020B0609020204030204" pitchFamily="49" charset="0"/>
              </a:rPr>
              <a:t>begin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latin typeface="Consolas" panose="020B0609020204030204" pitchFamily="49" charset="0"/>
              </a:rPr>
              <a:t>       </a:t>
            </a:r>
            <a:r>
              <a:rPr lang="en-US" sz="1800" b="1" kern="1200" dirty="0">
                <a:latin typeface="Consolas" panose="020B0609020204030204" pitchFamily="49" charset="0"/>
              </a:rPr>
              <a:t>if </a:t>
            </a:r>
            <a:r>
              <a:rPr lang="en-US" sz="1800" kern="1200" dirty="0">
                <a:latin typeface="Consolas" panose="020B0609020204030204" pitchFamily="49" charset="0"/>
              </a:rPr>
              <a:t>(reset == ‘0’) q &lt;= 0;   </a:t>
            </a:r>
            <a:r>
              <a:rPr lang="en-US" sz="1800" kern="1200" dirty="0">
                <a:solidFill>
                  <a:schemeClr val="accent2"/>
                </a:solidFill>
                <a:latin typeface="Consolas" panose="020B0609020204030204" pitchFamily="49" charset="0"/>
              </a:rPr>
              <a:t>// when reset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latin typeface="Consolas" panose="020B0609020204030204" pitchFamily="49" charset="0"/>
              </a:rPr>
              <a:t>       </a:t>
            </a:r>
            <a:r>
              <a:rPr lang="en-US" sz="1800" b="1" kern="1200" dirty="0">
                <a:latin typeface="Consolas" panose="020B0609020204030204" pitchFamily="49" charset="0"/>
              </a:rPr>
              <a:t>else              </a:t>
            </a:r>
            <a:r>
              <a:rPr lang="en-US" sz="1800" kern="1200" dirty="0">
                <a:latin typeface="Consolas" panose="020B0609020204030204" pitchFamily="49" charset="0"/>
              </a:rPr>
              <a:t>q &lt;= d;   </a:t>
            </a:r>
            <a:r>
              <a:rPr lang="en-US" sz="1800" kern="1200" dirty="0">
                <a:solidFill>
                  <a:schemeClr val="accent2"/>
                </a:solidFill>
                <a:latin typeface="Consolas" panose="020B0609020204030204" pitchFamily="49" charset="0"/>
              </a:rPr>
              <a:t>// when </a:t>
            </a:r>
            <a:r>
              <a:rPr lang="en-US" sz="1800" kern="1200" dirty="0" err="1">
                <a:solidFill>
                  <a:schemeClr val="accent2"/>
                </a:solidFill>
                <a:latin typeface="Consolas" panose="020B0609020204030204" pitchFamily="49" charset="0"/>
              </a:rPr>
              <a:t>clk</a:t>
            </a:r>
            <a:endParaRPr lang="en-US" sz="1800" kern="1200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latin typeface="Consolas" panose="020B0609020204030204" pitchFamily="49" charset="0"/>
              </a:rPr>
              <a:t>    </a:t>
            </a:r>
            <a:r>
              <a:rPr lang="en-US" sz="1800" b="1" kern="1200" dirty="0">
                <a:latin typeface="Consolas" panose="020B0609020204030204" pitchFamily="49" charset="0"/>
              </a:rPr>
              <a:t>end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b="1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endmodule</a:t>
            </a:r>
            <a:endParaRPr lang="en-US" sz="1800" kern="1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Content Placeholder 10">
            <a:extLst>
              <a:ext uri="{FF2B5EF4-FFF2-40B4-BE49-F238E27FC236}">
                <a16:creationId xmlns:a16="http://schemas.microsoft.com/office/drawing/2014/main" id="{64205C1B-D3D9-49AF-BC7F-D7D8C3995F1E}"/>
              </a:ext>
            </a:extLst>
          </p:cNvPr>
          <p:cNvSpPr txBox="1">
            <a:spLocks/>
          </p:cNvSpPr>
          <p:nvPr/>
        </p:nvSpPr>
        <p:spPr bwMode="auto">
          <a:xfrm>
            <a:off x="228600" y="4629150"/>
            <a:ext cx="86106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0">
              <a:buClr>
                <a:srgbClr val="CC9900"/>
              </a:buClr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The process is sensitive to </a:t>
            </a:r>
            <a:r>
              <a:rPr lang="en-US" dirty="0">
                <a:solidFill>
                  <a:srgbClr val="000000"/>
                </a:solidFill>
              </a:rPr>
              <a:t>only clock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charset="0"/>
            </a:endParaRPr>
          </a:p>
          <a:p>
            <a:pPr marL="669925" marR="0" lvl="1" indent="-3254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Reset </a:t>
            </a: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happens only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when the </a:t>
            </a: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clock rises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. This is a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synchronous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reset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9DCF997-0152-4343-97D3-BEE6A89C0EEE}"/>
              </a:ext>
            </a:extLst>
          </p:cNvPr>
          <p:cNvSpPr/>
          <p:nvPr/>
        </p:nvSpPr>
        <p:spPr bwMode="auto">
          <a:xfrm>
            <a:off x="1808586" y="2533262"/>
            <a:ext cx="1981200" cy="533400"/>
          </a:xfrm>
          <a:prstGeom prst="ellipse">
            <a:avLst/>
          </a:prstGeom>
          <a:noFill/>
          <a:ln w="508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83270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48239" y="152400"/>
            <a:ext cx="8329782" cy="762000"/>
          </a:xfrm>
        </p:spPr>
        <p:txBody>
          <a:bodyPr/>
          <a:lstStyle/>
          <a:p>
            <a:r>
              <a:rPr lang="en-US"/>
              <a:t>Hardware Description Languages</a:t>
            </a:r>
            <a:endParaRPr lang="en-GB"/>
          </a:p>
        </p:txBody>
      </p:sp>
      <p:sp>
        <p:nvSpPr>
          <p:cNvPr id="29698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C00000"/>
                </a:solidFill>
              </a:rPr>
              <a:t>Two well-known hardware description languages</a:t>
            </a:r>
          </a:p>
          <a:p>
            <a:pPr>
              <a:lnSpc>
                <a:spcPct val="90000"/>
              </a:lnSpc>
            </a:pPr>
            <a:endParaRPr lang="en-US" b="1" dirty="0">
              <a:solidFill>
                <a:srgbClr val="C0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0000FF"/>
                </a:solidFill>
              </a:rPr>
              <a:t>Verilog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Developed in 1984 by Gateway Design Automation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Became an IEEE standard (1364) in 1995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More popular in US</a:t>
            </a:r>
          </a:p>
          <a:p>
            <a:pPr>
              <a:lnSpc>
                <a:spcPct val="90000"/>
              </a:lnSpc>
            </a:pPr>
            <a:endParaRPr lang="en-US" b="1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0000FF"/>
                </a:solidFill>
              </a:rPr>
              <a:t>VHDL</a:t>
            </a:r>
            <a:r>
              <a:rPr lang="en-US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/>
              <a:t>(VHSIC Hardware Description Language)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Developed in 1981 by the US Department of Defense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Became an IEEE standard (1076) in 1987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More popular in Europe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In this course we will use Verilog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A9B27-682C-4554-A04A-9B2B1F078EB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946900" y="6373813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852F37-0DB9-4B5B-ACE3-9C9B1F266E8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79483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6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6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6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6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6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6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69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69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FCFE49-F7D8-9F40-A47B-CD8F660E719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B2D6FC9-57B4-41E5-A1DF-2299A8E09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D Flip-Flop with Enable and Reset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8B9EB6A-FF16-42B0-B521-2D26EC84F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251856"/>
            <a:ext cx="7896225" cy="3377294"/>
          </a:xfrm>
          <a:solidFill>
            <a:srgbClr val="F6F5BD"/>
          </a:solidFill>
          <a:ln>
            <a:solidFill>
              <a:schemeClr val="tx1"/>
            </a:solidFill>
          </a:ln>
        </p:spPr>
        <p:txBody>
          <a:bodyPr/>
          <a:lstStyle/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module </a:t>
            </a:r>
            <a:r>
              <a:rPr lang="en-US" sz="1800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flop_en_ar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input            </a:t>
            </a:r>
            <a:r>
              <a:rPr lang="en-US" sz="1800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clk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input            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reset,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input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en-US" sz="1800" kern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input      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[3:0] d, 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output </a:t>
            </a:r>
            <a:r>
              <a:rPr lang="en-US" sz="1800" b="1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reg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[3:0] q);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endParaRPr lang="en-US" sz="1800" kern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always 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@ (</a:t>
            </a:r>
            <a:r>
              <a:rPr lang="en-US" sz="1800" b="1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posedge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clk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b="1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negedge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reset)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begin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if 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(reset == ‘0’) q &lt;= 0;   </a:t>
            </a:r>
            <a:r>
              <a:rPr lang="en-US" sz="1800" kern="1200" dirty="0">
                <a:solidFill>
                  <a:schemeClr val="accent2"/>
                </a:solidFill>
                <a:latin typeface="Consolas" panose="020B0609020204030204" pitchFamily="49" charset="0"/>
              </a:rPr>
              <a:t>// when reset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else if 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en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)      q &lt;= d;   </a:t>
            </a:r>
            <a:r>
              <a:rPr lang="en-US" sz="1800" kern="1200" dirty="0">
                <a:solidFill>
                  <a:schemeClr val="accent2"/>
                </a:solidFill>
                <a:latin typeface="Consolas" panose="020B0609020204030204" pitchFamily="49" charset="0"/>
              </a:rPr>
              <a:t>// when </a:t>
            </a:r>
            <a:r>
              <a:rPr lang="en-US" sz="1800" kern="1200" dirty="0" err="1">
                <a:solidFill>
                  <a:schemeClr val="accent2"/>
                </a:solidFill>
                <a:latin typeface="Consolas" panose="020B0609020204030204" pitchFamily="49" charset="0"/>
              </a:rPr>
              <a:t>en</a:t>
            </a:r>
            <a:r>
              <a:rPr lang="en-US" sz="1800" kern="1200" dirty="0">
                <a:solidFill>
                  <a:schemeClr val="accent2"/>
                </a:solidFill>
                <a:latin typeface="Consolas" panose="020B0609020204030204" pitchFamily="49" charset="0"/>
              </a:rPr>
              <a:t> AND </a:t>
            </a:r>
            <a:r>
              <a:rPr lang="en-US" sz="1800" kern="1200" dirty="0" err="1">
                <a:solidFill>
                  <a:schemeClr val="accent2"/>
                </a:solidFill>
                <a:latin typeface="Consolas" panose="020B0609020204030204" pitchFamily="49" charset="0"/>
              </a:rPr>
              <a:t>clk</a:t>
            </a:r>
            <a:endParaRPr lang="en-US" sz="1800" kern="1200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end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b="1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endmodule</a:t>
            </a:r>
            <a:endParaRPr lang="en-US" sz="1800" kern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6" name="Content Placeholder 10">
            <a:extLst>
              <a:ext uri="{FF2B5EF4-FFF2-40B4-BE49-F238E27FC236}">
                <a16:creationId xmlns:a16="http://schemas.microsoft.com/office/drawing/2014/main" id="{64205C1B-D3D9-49AF-BC7F-D7D8C3995F1E}"/>
              </a:ext>
            </a:extLst>
          </p:cNvPr>
          <p:cNvSpPr txBox="1">
            <a:spLocks/>
          </p:cNvSpPr>
          <p:nvPr/>
        </p:nvSpPr>
        <p:spPr bwMode="auto">
          <a:xfrm>
            <a:off x="228600" y="4476750"/>
            <a:ext cx="86106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A flip-flop with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enable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 and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reset</a:t>
            </a:r>
          </a:p>
          <a:p>
            <a:pPr marL="669925" marR="0" lvl="1" indent="-3254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Note that the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en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 signal is </a:t>
            </a: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not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 in the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sensitivity list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charset="0"/>
              </a:rPr>
              <a:t>q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 gets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charset="0"/>
              </a:rPr>
              <a:t>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 only when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charset="0"/>
              </a:rPr>
              <a:t>clk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charset="0"/>
              </a:rPr>
              <a:t> is rising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and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charset="0"/>
              </a:rPr>
              <a:t>en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charset="0"/>
              </a:rPr>
              <a:t> is 1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endParaRPr kumimoji="0" lang="de-CH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663B0FF-2EAB-4552-B952-9BE47B21DFFD}"/>
              </a:ext>
            </a:extLst>
          </p:cNvPr>
          <p:cNvSpPr/>
          <p:nvPr/>
        </p:nvSpPr>
        <p:spPr bwMode="auto">
          <a:xfrm>
            <a:off x="1286069" y="3676262"/>
            <a:ext cx="2286000" cy="457200"/>
          </a:xfrm>
          <a:prstGeom prst="ellipse">
            <a:avLst/>
          </a:prstGeom>
          <a:noFill/>
          <a:ln w="508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73853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FCFE49-F7D8-9F40-A47B-CD8F660E719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B2D6FC9-57B4-41E5-A1DF-2299A8E09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Example: D Latch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8B9EB6A-FF16-42B0-B521-2D26EC84F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264" y="1991178"/>
            <a:ext cx="7896225" cy="2862944"/>
          </a:xfrm>
          <a:solidFill>
            <a:srgbClr val="F6F5BD"/>
          </a:solidFill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module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latch (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input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input  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[3:0] d,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output </a:t>
            </a:r>
            <a:r>
              <a:rPr lang="en-US" sz="1800" b="1" dirty="0" err="1">
                <a:latin typeface="Consolas" panose="020B0609020204030204" pitchFamily="49" charset="0"/>
              </a:rPr>
              <a:t>reg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[3:0] q);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always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@ 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d)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 q &lt;= d;      </a:t>
            </a:r>
            <a:r>
              <a:rPr lang="en-US" sz="1800" dirty="0">
                <a:solidFill>
                  <a:schemeClr val="accent2"/>
                </a:solidFill>
                <a:latin typeface="Consolas" panose="020B0609020204030204" pitchFamily="49" charset="0"/>
              </a:rPr>
              <a:t>// latch is transparent when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</a:t>
            </a:r>
            <a:r>
              <a:rPr lang="en-US" sz="1800" dirty="0">
                <a:solidFill>
                  <a:schemeClr val="accent2"/>
                </a:solidFill>
                <a:latin typeface="Consolas" panose="020B0609020204030204" pitchFamily="49" charset="0"/>
              </a:rPr>
              <a:t>// clock is 1</a:t>
            </a:r>
          </a:p>
          <a:p>
            <a:pPr marL="0" indent="0">
              <a:buNone/>
            </a:pP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endmodule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de-CH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696014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D6FC9-57B4-41E5-A1DF-2299A8E09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Sequential Statements So Far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D40128-D439-4874-BD29-6771CE890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7527"/>
            <a:ext cx="8839200" cy="5193723"/>
          </a:xfrm>
        </p:spPr>
        <p:txBody>
          <a:bodyPr/>
          <a:lstStyle/>
          <a:p>
            <a:r>
              <a:rPr lang="en-US" dirty="0"/>
              <a:t>Sequential statements are within an </a:t>
            </a:r>
            <a:r>
              <a:rPr lang="en-US" dirty="0">
                <a:solidFill>
                  <a:srgbClr val="0432FF"/>
                </a:solidFill>
                <a:latin typeface="Consolas" pitchFamily="49" charset="0"/>
                <a:cs typeface="Consolas" pitchFamily="49" charset="0"/>
              </a:rPr>
              <a:t>always</a:t>
            </a:r>
            <a:r>
              <a:rPr lang="en-US" dirty="0"/>
              <a:t> block</a:t>
            </a:r>
          </a:p>
          <a:p>
            <a:endParaRPr lang="en-US" dirty="0"/>
          </a:p>
          <a:p>
            <a:r>
              <a:rPr lang="en-US" dirty="0"/>
              <a:t>The sequential block is triggered with a change in the </a:t>
            </a:r>
            <a:r>
              <a:rPr lang="en-US" dirty="0">
                <a:solidFill>
                  <a:srgbClr val="0432FF"/>
                </a:solidFill>
              </a:rPr>
              <a:t>sensitivity list</a:t>
            </a:r>
          </a:p>
          <a:p>
            <a:endParaRPr lang="en-US" dirty="0"/>
          </a:p>
          <a:p>
            <a:r>
              <a:rPr lang="en-US" dirty="0"/>
              <a:t>Signals assigned within an </a:t>
            </a:r>
            <a:r>
              <a:rPr lang="en-US" b="1" dirty="0"/>
              <a:t>always</a:t>
            </a:r>
            <a:r>
              <a:rPr lang="en-US" dirty="0"/>
              <a:t> must be declared as </a:t>
            </a:r>
            <a:r>
              <a:rPr lang="en-US" dirty="0" err="1">
                <a:solidFill>
                  <a:srgbClr val="0432FF"/>
                </a:solidFill>
                <a:latin typeface="Consolas" pitchFamily="49" charset="0"/>
                <a:cs typeface="Consolas" pitchFamily="49" charset="0"/>
              </a:rPr>
              <a:t>reg</a:t>
            </a:r>
            <a:endParaRPr lang="en-US" dirty="0">
              <a:solidFill>
                <a:srgbClr val="0432FF"/>
              </a:solidFill>
              <a:latin typeface="Consolas" pitchFamily="49" charset="0"/>
              <a:cs typeface="Consolas" pitchFamily="49" charset="0"/>
            </a:endParaRPr>
          </a:p>
          <a:p>
            <a:endParaRPr lang="en-US" dirty="0"/>
          </a:p>
          <a:p>
            <a:r>
              <a:rPr lang="en-US" dirty="0"/>
              <a:t>We use </a:t>
            </a:r>
            <a:r>
              <a:rPr lang="en-US" dirty="0">
                <a:solidFill>
                  <a:srgbClr val="0432FF"/>
                </a:solidFill>
                <a:latin typeface="Consolas" pitchFamily="49" charset="0"/>
                <a:cs typeface="Consolas" pitchFamily="49" charset="0"/>
              </a:rPr>
              <a:t>&lt;=</a:t>
            </a:r>
            <a:r>
              <a:rPr lang="en-US" dirty="0"/>
              <a:t> for (non-blocking) assignments and do not use </a:t>
            </a:r>
            <a:r>
              <a:rPr lang="en-US" dirty="0">
                <a:solidFill>
                  <a:srgbClr val="0432FF"/>
                </a:solidFill>
                <a:latin typeface="Consolas" pitchFamily="49" charset="0"/>
                <a:cs typeface="Consolas" pitchFamily="49" charset="0"/>
              </a:rPr>
              <a:t>assign</a:t>
            </a:r>
            <a:r>
              <a:rPr lang="en-US" dirty="0">
                <a:solidFill>
                  <a:srgbClr val="0432FF"/>
                </a:solidFill>
              </a:rPr>
              <a:t> </a:t>
            </a:r>
            <a:r>
              <a:rPr lang="en-US" dirty="0"/>
              <a:t>within the always block.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3E8A5-13A9-4A26-ADCA-FEA872B552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0352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FCFE49-F7D8-9F40-A47B-CD8F660E719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B2D6FC9-57B4-41E5-A1DF-2299A8E09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Basics of </a:t>
            </a:r>
            <a:r>
              <a:rPr lang="en-US" b="1" dirty="0"/>
              <a:t>always</a:t>
            </a:r>
            <a:r>
              <a:rPr lang="en-US" dirty="0"/>
              <a:t> Blocks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8B9EB6A-FF16-42B0-B521-2D26EC84F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066800"/>
            <a:ext cx="7896225" cy="4386944"/>
          </a:xfrm>
          <a:solidFill>
            <a:srgbClr val="F6F5BD"/>
          </a:solidFill>
          <a:ln>
            <a:solidFill>
              <a:schemeClr val="tx1"/>
            </a:solidFill>
          </a:ln>
        </p:spPr>
        <p:txBody>
          <a:bodyPr/>
          <a:lstStyle/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module 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example (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input            </a:t>
            </a:r>
            <a:r>
              <a:rPr lang="en-US" sz="1800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clk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input      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[3:0] d, 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output </a:t>
            </a:r>
            <a:r>
              <a:rPr lang="en-US" sz="1800" b="1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reg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[3:0] q);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endParaRPr lang="en-US" sz="1800" kern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wire 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[3:0] normal;         </a:t>
            </a:r>
            <a:r>
              <a:rPr lang="en-US" sz="1800" kern="1200" dirty="0">
                <a:solidFill>
                  <a:schemeClr val="accent2"/>
                </a:solidFill>
                <a:latin typeface="Consolas" panose="020B0609020204030204" pitchFamily="49" charset="0"/>
              </a:rPr>
              <a:t>// standard wire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b="1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reg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[3:0] special;</a:t>
            </a:r>
            <a:r>
              <a:rPr lang="en-US" sz="1800" kern="1200" dirty="0">
                <a:solidFill>
                  <a:srgbClr val="A6A6A6"/>
                </a:solidFill>
                <a:latin typeface="Consolas" panose="020B0609020204030204" pitchFamily="49" charset="0"/>
              </a:rPr>
              <a:t>        </a:t>
            </a:r>
            <a:r>
              <a:rPr lang="en-US" sz="1800" kern="1200" dirty="0">
                <a:solidFill>
                  <a:schemeClr val="accent2"/>
                </a:solidFill>
                <a:latin typeface="Consolas" panose="020B0609020204030204" pitchFamily="49" charset="0"/>
              </a:rPr>
              <a:t>// assigned in always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endParaRPr lang="en-US" sz="1800" kern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always 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@ (</a:t>
            </a:r>
            <a:r>
              <a:rPr lang="en-US" sz="1800" b="1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posedge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clk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  special &lt;= d;            </a:t>
            </a:r>
            <a:r>
              <a:rPr lang="en-US" sz="1800" kern="1200" dirty="0">
                <a:solidFill>
                  <a:schemeClr val="accent2"/>
                </a:solidFill>
                <a:latin typeface="Consolas" panose="020B0609020204030204" pitchFamily="49" charset="0"/>
              </a:rPr>
              <a:t>// first FF array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endParaRPr lang="en-US" sz="1800" kern="1200" dirty="0">
              <a:solidFill>
                <a:srgbClr val="A6A6A6"/>
              </a:solidFill>
              <a:latin typeface="Consolas" panose="020B0609020204030204" pitchFamily="49" charset="0"/>
            </a:endParaRP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assign 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normal = ~ special; </a:t>
            </a:r>
            <a:r>
              <a:rPr lang="en-US" sz="1800" kern="1200" dirty="0">
                <a:solidFill>
                  <a:schemeClr val="accent2"/>
                </a:solidFill>
                <a:latin typeface="Consolas" panose="020B0609020204030204" pitchFamily="49" charset="0"/>
              </a:rPr>
              <a:t>// simple assignment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endParaRPr lang="en-US" sz="1800" kern="1200" dirty="0">
              <a:solidFill>
                <a:srgbClr val="A6A6A6"/>
              </a:solidFill>
              <a:latin typeface="Consolas" panose="020B0609020204030204" pitchFamily="49" charset="0"/>
            </a:endParaRP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always 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@ (</a:t>
            </a:r>
            <a:r>
              <a:rPr lang="en-US" sz="1800" b="1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posedge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clk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  q &lt;= normal;             </a:t>
            </a:r>
            <a:r>
              <a:rPr lang="en-US" sz="1800" kern="1200" dirty="0">
                <a:solidFill>
                  <a:schemeClr val="accent2"/>
                </a:solidFill>
                <a:latin typeface="Consolas" panose="020B0609020204030204" pitchFamily="49" charset="0"/>
              </a:rPr>
              <a:t>// second FF array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b="1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endmodule</a:t>
            </a:r>
            <a:endParaRPr lang="en-US" sz="1800" kern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eaLnBrk="1" hangingPunct="1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6" name="Content Placeholder 10">
            <a:extLst>
              <a:ext uri="{FF2B5EF4-FFF2-40B4-BE49-F238E27FC236}">
                <a16:creationId xmlns:a16="http://schemas.microsoft.com/office/drawing/2014/main" id="{2C60E326-32B0-439C-9D53-C953CA25A211}"/>
              </a:ext>
            </a:extLst>
          </p:cNvPr>
          <p:cNvSpPr txBox="1">
            <a:spLocks/>
          </p:cNvSpPr>
          <p:nvPr/>
        </p:nvSpPr>
        <p:spPr bwMode="auto">
          <a:xfrm>
            <a:off x="228600" y="5486400"/>
            <a:ext cx="8610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You can have as many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charset="0"/>
              </a:rPr>
              <a:t>always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 blocks as needed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E14C49-342F-4124-A94B-FFF382AD8692}"/>
              </a:ext>
            </a:extLst>
          </p:cNvPr>
          <p:cNvSpPr/>
          <p:nvPr/>
        </p:nvSpPr>
        <p:spPr bwMode="auto">
          <a:xfrm>
            <a:off x="730903" y="3008672"/>
            <a:ext cx="6019800" cy="685800"/>
          </a:xfrm>
          <a:prstGeom prst="rect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990A45-3684-4B12-8C47-44DCFFB78BD2}"/>
              </a:ext>
            </a:extLst>
          </p:cNvPr>
          <p:cNvSpPr/>
          <p:nvPr/>
        </p:nvSpPr>
        <p:spPr bwMode="auto">
          <a:xfrm>
            <a:off x="730903" y="4304072"/>
            <a:ext cx="6019800" cy="685800"/>
          </a:xfrm>
          <a:prstGeom prst="rect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C4780680-A440-465D-A574-6D7C68177D51}"/>
              </a:ext>
            </a:extLst>
          </p:cNvPr>
          <p:cNvSpPr txBox="1">
            <a:spLocks/>
          </p:cNvSpPr>
          <p:nvPr/>
        </p:nvSpPr>
        <p:spPr bwMode="auto">
          <a:xfrm>
            <a:off x="304800" y="5943600"/>
            <a:ext cx="8534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Assignment to the same signal in different always blocks is not allowed!</a:t>
            </a:r>
          </a:p>
        </p:txBody>
      </p:sp>
    </p:spTree>
    <p:extLst>
      <p:ext uri="{BB962C8B-B14F-4D97-AF65-F5344CB8AC3E}">
        <p14:creationId xmlns:p14="http://schemas.microsoft.com/office/powerpoint/2010/main" val="6008671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FCFE49-F7D8-9F40-A47B-CD8F660E719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B2D6FC9-57B4-41E5-A1DF-2299A8E09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sz="3600" dirty="0"/>
              <a:t>Why Does an </a:t>
            </a:r>
            <a:r>
              <a:rPr lang="en-US" sz="3600" b="1" dirty="0"/>
              <a:t>always</a:t>
            </a:r>
            <a:r>
              <a:rPr lang="en-US" sz="3600" dirty="0"/>
              <a:t> Block Remember?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8B9EB6A-FF16-42B0-B521-2D26EC84F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251856"/>
            <a:ext cx="7896225" cy="2786744"/>
          </a:xfrm>
          <a:solidFill>
            <a:srgbClr val="F6F5BD"/>
          </a:solidFill>
          <a:ln>
            <a:solidFill>
              <a:schemeClr val="tx1"/>
            </a:solidFill>
          </a:ln>
        </p:spPr>
        <p:txBody>
          <a:bodyPr/>
          <a:lstStyle/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module 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flop (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input            </a:t>
            </a:r>
            <a:r>
              <a:rPr lang="en-US" sz="1800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clk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input      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[3:0] d, 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output </a:t>
            </a:r>
            <a:r>
              <a:rPr lang="en-US" sz="1800" b="1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reg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[3:0] q);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endParaRPr lang="en-US" sz="1800" kern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always 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@ (</a:t>
            </a:r>
            <a:r>
              <a:rPr lang="en-US" sz="1800" b="1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posedge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clk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begin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q &lt;= d;</a:t>
            </a:r>
            <a:r>
              <a:rPr lang="en-US" sz="1800" kern="1200" dirty="0">
                <a:solidFill>
                  <a:srgbClr val="A6A6A6"/>
                </a:solidFill>
                <a:latin typeface="Consolas" panose="020B0609020204030204" pitchFamily="49" charset="0"/>
              </a:rPr>
              <a:t>   </a:t>
            </a:r>
            <a:r>
              <a:rPr lang="en-US" sz="1800" kern="1200" dirty="0">
                <a:solidFill>
                  <a:schemeClr val="accent2"/>
                </a:solidFill>
                <a:latin typeface="Consolas" panose="020B0609020204030204" pitchFamily="49" charset="0"/>
              </a:rPr>
              <a:t>// when </a:t>
            </a:r>
            <a:r>
              <a:rPr lang="en-US" sz="1800" kern="1200" dirty="0" err="1">
                <a:solidFill>
                  <a:schemeClr val="accent2"/>
                </a:solidFill>
                <a:latin typeface="Consolas" panose="020B0609020204030204" pitchFamily="49" charset="0"/>
              </a:rPr>
              <a:t>clk</a:t>
            </a:r>
            <a:r>
              <a:rPr lang="en-US" sz="1800" kern="1200" dirty="0">
                <a:solidFill>
                  <a:schemeClr val="accent2"/>
                </a:solidFill>
                <a:latin typeface="Consolas" panose="020B0609020204030204" pitchFamily="49" charset="0"/>
              </a:rPr>
              <a:t> rises copy d to q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end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b="1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endmodule</a:t>
            </a:r>
            <a:endParaRPr lang="en-US" sz="1800" kern="1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Content Placeholder 10">
            <a:extLst>
              <a:ext uri="{FF2B5EF4-FFF2-40B4-BE49-F238E27FC236}">
                <a16:creationId xmlns:a16="http://schemas.microsoft.com/office/drawing/2014/main" id="{2C60E326-32B0-439C-9D53-C953CA25A211}"/>
              </a:ext>
            </a:extLst>
          </p:cNvPr>
          <p:cNvSpPr txBox="1">
            <a:spLocks/>
          </p:cNvSpPr>
          <p:nvPr/>
        </p:nvSpPr>
        <p:spPr bwMode="auto">
          <a:xfrm>
            <a:off x="457200" y="4270244"/>
            <a:ext cx="8534400" cy="1066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This statement describes what happens to signal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charset="0"/>
              </a:rPr>
              <a:t>q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… but what happens when the clock is not rising?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charset="0"/>
              </a:rPr>
              <a:t>The value of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q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charset="0"/>
              </a:rPr>
              <a:t> is preserved (remembered)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endParaRPr kumimoji="0" lang="de-CH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6189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FCFE49-F7D8-9F40-A47B-CD8F660E719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B2D6FC9-57B4-41E5-A1DF-2299A8E09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84" y="152400"/>
            <a:ext cx="8996516" cy="1066800"/>
          </a:xfrm>
        </p:spPr>
        <p:txBody>
          <a:bodyPr/>
          <a:lstStyle/>
          <a:p>
            <a:r>
              <a:rPr lang="en-US" sz="3600" dirty="0"/>
              <a:t>An </a:t>
            </a:r>
            <a:r>
              <a:rPr lang="en-US" sz="3600" b="1" dirty="0"/>
              <a:t>always</a:t>
            </a:r>
            <a:r>
              <a:rPr lang="en-US" sz="3600" dirty="0"/>
              <a:t> Block Does </a:t>
            </a:r>
            <a:r>
              <a:rPr lang="en-US" sz="3600" b="1" dirty="0"/>
              <a:t>NOT</a:t>
            </a:r>
            <a:r>
              <a:rPr lang="en-US" sz="3600" dirty="0"/>
              <a:t> Always Remember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8B9EB6A-FF16-42B0-B521-2D26EC84F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251856"/>
            <a:ext cx="7896225" cy="2786744"/>
          </a:xfrm>
          <a:solidFill>
            <a:srgbClr val="F6F5BD"/>
          </a:solidFill>
          <a:ln>
            <a:solidFill>
              <a:schemeClr val="tx1"/>
            </a:solidFill>
          </a:ln>
        </p:spPr>
        <p:txBody>
          <a:bodyPr/>
          <a:lstStyle/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module 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comb (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input            </a:t>
            </a:r>
            <a:r>
              <a:rPr lang="en-US" sz="1800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inv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input      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[3:0] data, 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output </a:t>
            </a:r>
            <a:r>
              <a:rPr lang="en-US" sz="1800" b="1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reg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[3:0] result);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endParaRPr lang="en-US" sz="1800" kern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always 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@ (</a:t>
            </a:r>
            <a:r>
              <a:rPr lang="en-US" sz="1800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inv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, data)       </a:t>
            </a:r>
            <a:r>
              <a:rPr lang="en-US" sz="1800" kern="1200" dirty="0">
                <a:solidFill>
                  <a:schemeClr val="accent2"/>
                </a:solidFill>
                <a:latin typeface="Consolas" panose="020B0609020204030204" pitchFamily="49" charset="0"/>
              </a:rPr>
              <a:t>// trigger with </a:t>
            </a:r>
            <a:r>
              <a:rPr lang="en-US" sz="1800" kern="1200" dirty="0" err="1">
                <a:solidFill>
                  <a:schemeClr val="accent2"/>
                </a:solidFill>
                <a:latin typeface="Consolas" panose="020B0609020204030204" pitchFamily="49" charset="0"/>
              </a:rPr>
              <a:t>inv</a:t>
            </a:r>
            <a:r>
              <a:rPr lang="en-US" sz="1800" kern="1200" dirty="0">
                <a:solidFill>
                  <a:schemeClr val="accent2"/>
                </a:solidFill>
                <a:latin typeface="Consolas" panose="020B0609020204030204" pitchFamily="49" charset="0"/>
              </a:rPr>
              <a:t>, data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if 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inv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result &lt;= ~data;</a:t>
            </a:r>
            <a:r>
              <a:rPr lang="en-US" sz="1800" kern="1200" dirty="0">
                <a:solidFill>
                  <a:schemeClr val="accent2"/>
                </a:solidFill>
                <a:latin typeface="Consolas" panose="020B0609020204030204" pitchFamily="49" charset="0"/>
              </a:rPr>
              <a:t>// result is inverted data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else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   result &lt;= data;</a:t>
            </a:r>
            <a:r>
              <a:rPr lang="en-US" sz="1800" kern="120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sz="1800" kern="1200" dirty="0">
                <a:solidFill>
                  <a:schemeClr val="accent2"/>
                </a:solidFill>
                <a:latin typeface="Consolas" panose="020B0609020204030204" pitchFamily="49" charset="0"/>
              </a:rPr>
              <a:t>// result is data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endParaRPr lang="en-US" sz="1800" b="1" kern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b="1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endmodule</a:t>
            </a:r>
            <a:endParaRPr lang="en-US" sz="1800" kern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ctr" eaLnBrk="1" hangingPunct="1">
              <a:buNone/>
            </a:pPr>
            <a:endParaRPr lang="en-US" sz="1000" dirty="0">
              <a:latin typeface="Consolas" panose="020B0609020204030204" pitchFamily="49" charset="0"/>
            </a:endParaRPr>
          </a:p>
        </p:txBody>
      </p:sp>
      <p:sp>
        <p:nvSpPr>
          <p:cNvPr id="6" name="Content Placeholder 10">
            <a:extLst>
              <a:ext uri="{FF2B5EF4-FFF2-40B4-BE49-F238E27FC236}">
                <a16:creationId xmlns:a16="http://schemas.microsoft.com/office/drawing/2014/main" id="{2C60E326-32B0-439C-9D53-C953CA25A211}"/>
              </a:ext>
            </a:extLst>
          </p:cNvPr>
          <p:cNvSpPr txBox="1">
            <a:spLocks/>
          </p:cNvSpPr>
          <p:nvPr/>
        </p:nvSpPr>
        <p:spPr bwMode="auto">
          <a:xfrm>
            <a:off x="457200" y="4191000"/>
            <a:ext cx="8534400" cy="2435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This statement describes what happens to signal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charset="0"/>
              </a:rPr>
              <a:t>result</a:t>
            </a:r>
          </a:p>
          <a:p>
            <a:pPr marL="669925" marR="0" lvl="1" indent="-3254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When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onsolas" pitchFamily="49" charset="0"/>
                <a:ea typeface="ＭＳ Ｐゴシック" pitchFamily="-106" charset="-128"/>
                <a:cs typeface="Consolas" pitchFamily="49" charset="0"/>
              </a:rPr>
              <a:t>inv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 is 1,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result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 is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pitchFamily="-106" charset="-128"/>
                <a:cs typeface="Consolas" pitchFamily="49" charset="0"/>
              </a:rPr>
              <a:t>~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onsolas" pitchFamily="49" charset="0"/>
                <a:ea typeface="ＭＳ Ｐゴシック" pitchFamily="-106" charset="-128"/>
                <a:cs typeface="Consolas" pitchFamily="49" charset="0"/>
              </a:rPr>
              <a:t>data</a:t>
            </a:r>
          </a:p>
          <a:p>
            <a:pPr marL="669925" marR="0" lvl="1" indent="-3254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When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onsolas" pitchFamily="49" charset="0"/>
                <a:ea typeface="ＭＳ Ｐゴシック" pitchFamily="-106" charset="-128"/>
                <a:cs typeface="Consolas" pitchFamily="49" charset="0"/>
              </a:rPr>
              <a:t>inv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 is not 1,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result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 is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onsolas" pitchFamily="49" charset="0"/>
                <a:ea typeface="ＭＳ Ｐゴシック" pitchFamily="-106" charset="-128"/>
                <a:cs typeface="Consolas" pitchFamily="49" charset="0"/>
              </a:rPr>
              <a:t>data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pitchFamily="-106" charset="-128"/>
                <a:cs typeface="Consolas" pitchFamily="49" charset="0"/>
              </a:rPr>
              <a:t>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The circuit is combinational (no memory)</a:t>
            </a:r>
          </a:p>
          <a:p>
            <a:pPr marL="669925" marR="0" lvl="1" indent="-3254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result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 is assigned a value in all cases of the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if .. else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 block, always</a:t>
            </a:r>
          </a:p>
        </p:txBody>
      </p:sp>
    </p:spTree>
    <p:extLst>
      <p:ext uri="{BB962C8B-B14F-4D97-AF65-F5344CB8AC3E}">
        <p14:creationId xmlns:p14="http://schemas.microsoft.com/office/powerpoint/2010/main" val="12542564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D6FC9-57B4-41E5-A1DF-2299A8E09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always</a:t>
            </a:r>
            <a:r>
              <a:rPr lang="en-US" dirty="0"/>
              <a:t> Blocks for Combinational Circuits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D40128-D439-4874-BD29-6771CE890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915400" cy="5193723"/>
          </a:xfrm>
        </p:spPr>
        <p:txBody>
          <a:bodyPr/>
          <a:lstStyle/>
          <a:p>
            <a:r>
              <a:rPr lang="en-US" dirty="0"/>
              <a:t>An </a:t>
            </a:r>
            <a:r>
              <a:rPr lang="en-US" dirty="0">
                <a:solidFill>
                  <a:srgbClr val="0000FF"/>
                </a:solidFill>
              </a:rPr>
              <a:t>always</a:t>
            </a:r>
            <a:r>
              <a:rPr lang="en-US" dirty="0"/>
              <a:t> block defines </a:t>
            </a:r>
            <a:r>
              <a:rPr lang="en-US" dirty="0">
                <a:solidFill>
                  <a:srgbClr val="C00000"/>
                </a:solidFill>
              </a:rPr>
              <a:t>combinational logic</a:t>
            </a:r>
            <a:r>
              <a:rPr lang="en-US" dirty="0"/>
              <a:t> if: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All outputs are always (</a:t>
            </a:r>
            <a:r>
              <a:rPr lang="en-US" b="1" dirty="0">
                <a:solidFill>
                  <a:srgbClr val="0000FF"/>
                </a:solidFill>
              </a:rPr>
              <a:t>continuously</a:t>
            </a:r>
            <a:r>
              <a:rPr lang="en-US" dirty="0">
                <a:solidFill>
                  <a:srgbClr val="0000FF"/>
                </a:solidFill>
              </a:rPr>
              <a:t>) updated</a:t>
            </a:r>
          </a:p>
          <a:p>
            <a:pPr marL="344487" lvl="1" indent="0">
              <a:buNone/>
            </a:pPr>
            <a:r>
              <a:rPr lang="en-US" dirty="0"/>
              <a:t>1. All right-hand side signals are in the sensitivity list</a:t>
            </a:r>
          </a:p>
          <a:p>
            <a:pPr lvl="2"/>
            <a:r>
              <a:rPr lang="en-US" dirty="0"/>
              <a:t>You can use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always @*</a:t>
            </a:r>
            <a:r>
              <a:rPr lang="en-US" dirty="0"/>
              <a:t> for short</a:t>
            </a:r>
          </a:p>
          <a:p>
            <a:pPr marL="344487" lvl="1" indent="0">
              <a:buNone/>
            </a:pPr>
            <a:r>
              <a:rPr lang="en-US" dirty="0"/>
              <a:t>2. All left-hand side signals get assigned in every possible condition of </a:t>
            </a:r>
            <a:r>
              <a:rPr lang="en-US" dirty="0">
                <a:solidFill>
                  <a:srgbClr val="0000FF"/>
                </a:solidFill>
              </a:rPr>
              <a:t>if .. else</a:t>
            </a:r>
            <a:r>
              <a:rPr lang="en-US" dirty="0"/>
              <a:t> and </a:t>
            </a:r>
            <a:r>
              <a:rPr lang="en-US" dirty="0">
                <a:solidFill>
                  <a:srgbClr val="0000FF"/>
                </a:solidFill>
              </a:rPr>
              <a:t>case</a:t>
            </a:r>
            <a:r>
              <a:rPr lang="en-US" dirty="0"/>
              <a:t> blocks</a:t>
            </a:r>
          </a:p>
          <a:p>
            <a:pPr lvl="1"/>
            <a:endParaRPr lang="en-US" sz="1600" dirty="0"/>
          </a:p>
          <a:p>
            <a:r>
              <a:rPr lang="en-US" dirty="0"/>
              <a:t>It is easy to make mistakes and </a:t>
            </a:r>
            <a:r>
              <a:rPr lang="en-US" dirty="0">
                <a:solidFill>
                  <a:srgbClr val="C00000"/>
                </a:solidFill>
              </a:rPr>
              <a:t>unintentionally describe memorizing elements </a:t>
            </a:r>
            <a:r>
              <a:rPr lang="en-US" dirty="0"/>
              <a:t>(latches)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Vivado</a:t>
            </a:r>
            <a:r>
              <a:rPr lang="en-US" dirty="0"/>
              <a:t> will most likely warn you. Make sure you check the warning messages</a:t>
            </a:r>
          </a:p>
          <a:p>
            <a:endParaRPr lang="en-US" sz="1600" b="1" dirty="0"/>
          </a:p>
          <a:p>
            <a:r>
              <a:rPr lang="en-US" b="1" dirty="0"/>
              <a:t>Always</a:t>
            </a:r>
            <a:r>
              <a:rPr lang="en-US" dirty="0"/>
              <a:t> blocks allow powerful combinational logic statements</a:t>
            </a:r>
          </a:p>
          <a:p>
            <a:pPr lvl="1"/>
            <a:r>
              <a:rPr lang="en-US" sz="1800" b="1" dirty="0">
                <a:solidFill>
                  <a:srgbClr val="0432FF"/>
                </a:solidFill>
                <a:latin typeface="Consolas" pitchFamily="49" charset="0"/>
                <a:cs typeface="Consolas" pitchFamily="49" charset="0"/>
              </a:rPr>
              <a:t>if .. else</a:t>
            </a:r>
          </a:p>
          <a:p>
            <a:pPr lvl="1"/>
            <a:r>
              <a:rPr lang="en-US" sz="1800" b="1" dirty="0">
                <a:solidFill>
                  <a:srgbClr val="0432FF"/>
                </a:solidFill>
                <a:latin typeface="Consolas" pitchFamily="49" charset="0"/>
                <a:cs typeface="Consolas" pitchFamily="49" charset="0"/>
              </a:rPr>
              <a:t>case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3E8A5-13A9-4A26-ADCA-FEA872B552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10423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FCFE49-F7D8-9F40-A47B-CD8F660E719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B2D6FC9-57B4-41E5-A1DF-2299A8E09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Sequential or Combinational?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C2F71A81-F2B0-409F-9698-2008303A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901" y="1552191"/>
            <a:ext cx="3871913" cy="3165986"/>
          </a:xfrm>
          <a:solidFill>
            <a:srgbClr val="F6F5BD"/>
          </a:solidFill>
          <a:ln>
            <a:solidFill>
              <a:schemeClr val="tx1"/>
            </a:solidFill>
          </a:ln>
        </p:spPr>
        <p:txBody>
          <a:bodyPr/>
          <a:lstStyle/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wire 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enable, data;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b="1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reg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out_a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out_b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endParaRPr lang="en-US" sz="1800" b="1" kern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always 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@ (*) 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begin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out_a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= 1’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b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0;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	if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(enable)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 begin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800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out_a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= data;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800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out_b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= data;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	end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end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7F633-1D2F-4090-AEE0-16746559FF2D}"/>
              </a:ext>
            </a:extLst>
          </p:cNvPr>
          <p:cNvSpPr txBox="1"/>
          <p:nvPr/>
        </p:nvSpPr>
        <p:spPr>
          <a:xfrm>
            <a:off x="555063" y="5100935"/>
            <a:ext cx="3719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Sequential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450FC88E-97B9-4AE6-86D0-A5CD380E2C76}"/>
              </a:ext>
            </a:extLst>
          </p:cNvPr>
          <p:cNvSpPr txBox="1">
            <a:spLocks/>
          </p:cNvSpPr>
          <p:nvPr/>
        </p:nvSpPr>
        <p:spPr bwMode="auto">
          <a:xfrm>
            <a:off x="4723095" y="1553947"/>
            <a:ext cx="3871913" cy="3165987"/>
          </a:xfrm>
          <a:prstGeom prst="rect">
            <a:avLst/>
          </a:prstGeom>
          <a:solidFill>
            <a:srgbClr val="F6F5BD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wire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enable, data;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reg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out_a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out_b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;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always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@ (data)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begin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	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out_a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= 1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’b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	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out_b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= 1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’b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	if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(enable)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begin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		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out_a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= data;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		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out_b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 = data;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	end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</a:rPr>
              <a:t>end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3C3AC1-A9BA-46F7-AAF1-F84995ACEF72}"/>
              </a:ext>
            </a:extLst>
          </p:cNvPr>
          <p:cNvSpPr txBox="1"/>
          <p:nvPr/>
        </p:nvSpPr>
        <p:spPr>
          <a:xfrm>
            <a:off x="4723095" y="5100935"/>
            <a:ext cx="3719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Sequential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06E6B8A-6A2F-4EEF-8DA9-88A5141B725A}"/>
              </a:ext>
            </a:extLst>
          </p:cNvPr>
          <p:cNvSpPr/>
          <p:nvPr/>
        </p:nvSpPr>
        <p:spPr bwMode="auto">
          <a:xfrm>
            <a:off x="2286000" y="3475704"/>
            <a:ext cx="914400" cy="3810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34B6E7D-CFC3-4226-99EE-1276C493991E}"/>
              </a:ext>
            </a:extLst>
          </p:cNvPr>
          <p:cNvCxnSpPr/>
          <p:nvPr/>
        </p:nvCxnSpPr>
        <p:spPr bwMode="auto">
          <a:xfrm flipH="1">
            <a:off x="2438400" y="3856704"/>
            <a:ext cx="304800" cy="332991"/>
          </a:xfrm>
          <a:prstGeom prst="straightConnector1">
            <a:avLst/>
          </a:prstGeom>
          <a:solidFill>
            <a:srgbClr val="C0C0C0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4A711C8-B9AC-46AD-BEC1-105A6235249F}"/>
              </a:ext>
            </a:extLst>
          </p:cNvPr>
          <p:cNvSpPr txBox="1"/>
          <p:nvPr/>
        </p:nvSpPr>
        <p:spPr>
          <a:xfrm>
            <a:off x="1260989" y="4159046"/>
            <a:ext cx="2973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No assignment for ~enable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B9DF0FD-D382-4C3C-A7EC-45649DD572D3}"/>
              </a:ext>
            </a:extLst>
          </p:cNvPr>
          <p:cNvSpPr/>
          <p:nvPr/>
        </p:nvSpPr>
        <p:spPr bwMode="auto">
          <a:xfrm>
            <a:off x="6049757" y="3199172"/>
            <a:ext cx="914400" cy="3810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17D4B1-4FEA-4C89-B0C0-261E20F0F472}"/>
              </a:ext>
            </a:extLst>
          </p:cNvPr>
          <p:cNvCxnSpPr>
            <a:cxnSpLocks/>
            <a:stCxn id="12" idx="4"/>
          </p:cNvCxnSpPr>
          <p:nvPr/>
        </p:nvCxnSpPr>
        <p:spPr bwMode="auto">
          <a:xfrm>
            <a:off x="6506957" y="3580172"/>
            <a:ext cx="152094" cy="689976"/>
          </a:xfrm>
          <a:prstGeom prst="straightConnector1">
            <a:avLst/>
          </a:prstGeom>
          <a:solidFill>
            <a:srgbClr val="C0C0C0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1B8B3CE-FF9B-4843-96A3-F72F49DA11FA}"/>
              </a:ext>
            </a:extLst>
          </p:cNvPr>
          <p:cNvSpPr txBox="1"/>
          <p:nvPr/>
        </p:nvSpPr>
        <p:spPr>
          <a:xfrm>
            <a:off x="5352621" y="4258248"/>
            <a:ext cx="2973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Not in the sensitivity list</a:t>
            </a:r>
          </a:p>
        </p:txBody>
      </p:sp>
    </p:spTree>
    <p:extLst>
      <p:ext uri="{BB962C8B-B14F-4D97-AF65-F5344CB8AC3E}">
        <p14:creationId xmlns:p14="http://schemas.microsoft.com/office/powerpoint/2010/main" val="17695597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6" grpId="0"/>
      <p:bldP spid="7" grpId="0" animBg="1"/>
      <p:bldP spid="8" grpId="0"/>
      <p:bldP spid="2" grpId="0" animBg="1"/>
      <p:bldP spid="11" grpId="0"/>
      <p:bldP spid="12" grpId="0" animBg="1"/>
      <p:bldP spid="1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FCFE49-F7D8-9F40-A47B-CD8F660E719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B2D6FC9-57B4-41E5-A1DF-2299A8E09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52400"/>
            <a:ext cx="9067800" cy="1066800"/>
          </a:xfrm>
        </p:spPr>
        <p:txBody>
          <a:bodyPr/>
          <a:lstStyle/>
          <a:p>
            <a:r>
              <a:rPr lang="en-US" sz="3600" dirty="0"/>
              <a:t>The </a:t>
            </a:r>
            <a:r>
              <a:rPr lang="en-US" sz="3600" b="1" dirty="0"/>
              <a:t>always </a:t>
            </a:r>
            <a:r>
              <a:rPr lang="en-US" sz="3600" dirty="0"/>
              <a:t>Block is </a:t>
            </a:r>
            <a:r>
              <a:rPr lang="en-US" sz="3600" b="1" dirty="0"/>
              <a:t>NOT</a:t>
            </a:r>
            <a:r>
              <a:rPr lang="en-US" sz="3600" dirty="0"/>
              <a:t> Always Practical/Nice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8B9EB6A-FF16-42B0-B521-2D26EC84F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251856"/>
            <a:ext cx="7896225" cy="2939144"/>
          </a:xfrm>
          <a:solidFill>
            <a:srgbClr val="F6F5BD"/>
          </a:solidFill>
          <a:ln>
            <a:solidFill>
              <a:schemeClr val="tx1"/>
            </a:solidFill>
          </a:ln>
        </p:spPr>
        <p:txBody>
          <a:bodyPr/>
          <a:lstStyle/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reg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[31:0] result;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wire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[31:0] a, b, comb;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wire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sel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endParaRPr lang="en-US" sz="1800" kern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always 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@ (a, b, </a:t>
            </a:r>
            <a:r>
              <a:rPr lang="en-US" sz="1800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sel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)    </a:t>
            </a:r>
            <a:r>
              <a:rPr lang="en-US" sz="1800" kern="1200" dirty="0">
                <a:solidFill>
                  <a:schemeClr val="accent2"/>
                </a:solidFill>
                <a:latin typeface="Consolas" panose="020B0609020204030204" pitchFamily="49" charset="0"/>
              </a:rPr>
              <a:t>// trigger with a, b, </a:t>
            </a:r>
            <a:r>
              <a:rPr lang="en-US" sz="1800" kern="1200" dirty="0" err="1">
                <a:solidFill>
                  <a:schemeClr val="accent2"/>
                </a:solidFill>
                <a:latin typeface="Consolas" panose="020B0609020204030204" pitchFamily="49" charset="0"/>
              </a:rPr>
              <a:t>sel</a:t>
            </a:r>
            <a:endParaRPr lang="en-US" sz="1800" kern="1200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if 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sel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result &lt;= a; </a:t>
            </a:r>
            <a:r>
              <a:rPr lang="en-US" sz="1800" kern="1200" dirty="0">
                <a:solidFill>
                  <a:schemeClr val="accent2"/>
                </a:solidFill>
                <a:latin typeface="Consolas" panose="020B0609020204030204" pitchFamily="49" charset="0"/>
              </a:rPr>
              <a:t>// result is a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else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   result &lt;= b; </a:t>
            </a:r>
            <a:r>
              <a:rPr lang="en-US" sz="1800" kern="1200" dirty="0">
                <a:solidFill>
                  <a:schemeClr val="accent2"/>
                </a:solidFill>
                <a:latin typeface="Consolas" panose="020B0609020204030204" pitchFamily="49" charset="0"/>
              </a:rPr>
              <a:t>// result is b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solidFill>
                  <a:srgbClr val="A6A6A6"/>
                </a:solidFill>
                <a:latin typeface="Consolas" panose="020B0609020204030204" pitchFamily="49" charset="0"/>
              </a:rPr>
              <a:t>  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assign 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comb = </a:t>
            </a:r>
            <a:r>
              <a:rPr lang="en-US" sz="1800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sel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? 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a 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b;</a:t>
            </a:r>
            <a:endParaRPr lang="en-US" sz="1800" b="1" kern="1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Content Placeholder 10">
            <a:extLst>
              <a:ext uri="{FF2B5EF4-FFF2-40B4-BE49-F238E27FC236}">
                <a16:creationId xmlns:a16="http://schemas.microsoft.com/office/drawing/2014/main" id="{2C60E326-32B0-439C-9D53-C953CA25A211}"/>
              </a:ext>
            </a:extLst>
          </p:cNvPr>
          <p:cNvSpPr txBox="1">
            <a:spLocks/>
          </p:cNvSpPr>
          <p:nvPr/>
        </p:nvSpPr>
        <p:spPr bwMode="auto">
          <a:xfrm>
            <a:off x="457200" y="4648200"/>
            <a:ext cx="8534400" cy="1978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Both statements describe 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same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 multiplexer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In this case, the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charset="0"/>
              </a:rPr>
              <a:t>always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 block is more work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endParaRPr kumimoji="0" lang="de-CH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1449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FCFE49-F7D8-9F40-A47B-CD8F660E719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B2D6FC9-57B4-41E5-A1DF-2299A8E09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sz="3600" b="1" dirty="0"/>
              <a:t>always</a:t>
            </a:r>
            <a:r>
              <a:rPr lang="en-US" sz="3600" dirty="0">
                <a:solidFill>
                  <a:schemeClr val="accent2"/>
                </a:solidFill>
              </a:rPr>
              <a:t> </a:t>
            </a:r>
            <a:r>
              <a:rPr lang="en-US" sz="3600" dirty="0"/>
              <a:t>Block for Case Statements (Handy!)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8B9EB6A-FF16-42B0-B521-2D26EC84F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068354"/>
            <a:ext cx="7896225" cy="5103846"/>
          </a:xfrm>
          <a:solidFill>
            <a:srgbClr val="F6F5BD"/>
          </a:solidFill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de-CH" sz="1700" b="1" dirty="0">
                <a:latin typeface="Consolas" panose="020B0609020204030204" pitchFamily="49" charset="0"/>
              </a:rPr>
              <a:t>module</a:t>
            </a:r>
            <a:r>
              <a:rPr lang="de-CH" sz="1700" dirty="0">
                <a:latin typeface="Consolas" panose="020B0609020204030204" pitchFamily="49" charset="0"/>
              </a:rPr>
              <a:t> sevensegment (</a:t>
            </a:r>
            <a:r>
              <a:rPr lang="de-CH" sz="1700" b="1" dirty="0">
                <a:latin typeface="Consolas" panose="020B0609020204030204" pitchFamily="49" charset="0"/>
              </a:rPr>
              <a:t>input</a:t>
            </a:r>
            <a:r>
              <a:rPr lang="de-CH" sz="1700" dirty="0">
                <a:latin typeface="Consolas" panose="020B0609020204030204" pitchFamily="49" charset="0"/>
              </a:rPr>
              <a:t>      [3:0] data, </a:t>
            </a:r>
          </a:p>
          <a:p>
            <a:pPr marL="0" indent="0">
              <a:buNone/>
            </a:pPr>
            <a:r>
              <a:rPr lang="de-CH" sz="1700" dirty="0">
                <a:latin typeface="Consolas" panose="020B0609020204030204" pitchFamily="49" charset="0"/>
              </a:rPr>
              <a:t>                     </a:t>
            </a:r>
            <a:r>
              <a:rPr lang="de-CH" sz="1700" b="1" dirty="0">
                <a:latin typeface="Consolas" panose="020B0609020204030204" pitchFamily="49" charset="0"/>
              </a:rPr>
              <a:t>output</a:t>
            </a:r>
            <a:r>
              <a:rPr lang="de-CH" sz="1700" dirty="0">
                <a:latin typeface="Consolas" panose="020B0609020204030204" pitchFamily="49" charset="0"/>
              </a:rPr>
              <a:t> </a:t>
            </a:r>
            <a:r>
              <a:rPr lang="de-CH" sz="1700" b="1" dirty="0">
                <a:latin typeface="Consolas" panose="020B0609020204030204" pitchFamily="49" charset="0"/>
              </a:rPr>
              <a:t>reg</a:t>
            </a:r>
            <a:r>
              <a:rPr lang="de-CH" sz="1700" dirty="0">
                <a:latin typeface="Consolas" panose="020B0609020204030204" pitchFamily="49" charset="0"/>
              </a:rPr>
              <a:t> [6:0] segments);</a:t>
            </a:r>
          </a:p>
          <a:p>
            <a:pPr marL="0" indent="0">
              <a:buNone/>
            </a:pPr>
            <a:endParaRPr lang="de-CH" sz="17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CH" sz="1700" dirty="0">
                <a:latin typeface="Consolas" panose="020B0609020204030204" pitchFamily="49" charset="0"/>
              </a:rPr>
              <a:t>  </a:t>
            </a:r>
            <a:r>
              <a:rPr lang="de-CH" sz="1700" b="1" dirty="0">
                <a:latin typeface="Consolas" panose="020B0609020204030204" pitchFamily="49" charset="0"/>
              </a:rPr>
              <a:t>always</a:t>
            </a:r>
            <a:r>
              <a:rPr lang="de-CH" sz="1700" dirty="0">
                <a:latin typeface="Consolas" panose="020B0609020204030204" pitchFamily="49" charset="0"/>
              </a:rPr>
              <a:t> @ ( * )                  </a:t>
            </a:r>
            <a:r>
              <a:rPr lang="de-CH" sz="1700" dirty="0">
                <a:solidFill>
                  <a:schemeClr val="accent2"/>
                </a:solidFill>
                <a:latin typeface="Consolas" panose="020B0609020204030204" pitchFamily="49" charset="0"/>
              </a:rPr>
              <a:t>// * is short for all signals</a:t>
            </a:r>
          </a:p>
          <a:p>
            <a:pPr marL="0" indent="0">
              <a:buNone/>
            </a:pPr>
            <a:r>
              <a:rPr lang="de-CH" sz="1700" dirty="0">
                <a:latin typeface="Consolas" panose="020B0609020204030204" pitchFamily="49" charset="0"/>
              </a:rPr>
              <a:t>    </a:t>
            </a:r>
            <a:r>
              <a:rPr lang="de-CH" sz="1700" b="1" dirty="0">
                <a:latin typeface="Consolas" panose="020B0609020204030204" pitchFamily="49" charset="0"/>
              </a:rPr>
              <a:t>case</a:t>
            </a:r>
            <a:r>
              <a:rPr lang="de-CH" sz="1700" dirty="0">
                <a:latin typeface="Consolas" panose="020B0609020204030204" pitchFamily="49" charset="0"/>
              </a:rPr>
              <a:t> (data)                   </a:t>
            </a:r>
            <a:r>
              <a:rPr lang="de-CH" sz="1700" dirty="0">
                <a:solidFill>
                  <a:schemeClr val="accent2"/>
                </a:solidFill>
                <a:latin typeface="Consolas" panose="020B0609020204030204" pitchFamily="49" charset="0"/>
              </a:rPr>
              <a:t>// case statement </a:t>
            </a:r>
          </a:p>
          <a:p>
            <a:pPr marL="0" indent="0">
              <a:buNone/>
            </a:pPr>
            <a:r>
              <a:rPr lang="de-CH" sz="1700" dirty="0">
                <a:latin typeface="Consolas" panose="020B0609020204030204" pitchFamily="49" charset="0"/>
              </a:rPr>
              <a:t>      4</a:t>
            </a:r>
            <a:r>
              <a:rPr lang="en-US" sz="1700" dirty="0">
                <a:latin typeface="Consolas" panose="020B0609020204030204" pitchFamily="49" charset="0"/>
              </a:rPr>
              <a:t>'</a:t>
            </a:r>
            <a:r>
              <a:rPr lang="de-CH" sz="1700" dirty="0">
                <a:latin typeface="Consolas" panose="020B0609020204030204" pitchFamily="49" charset="0"/>
              </a:rPr>
              <a:t>d0: segments = 7'b111_1110;  </a:t>
            </a:r>
            <a:r>
              <a:rPr lang="de-CH" sz="1700" dirty="0">
                <a:solidFill>
                  <a:schemeClr val="accent2"/>
                </a:solidFill>
                <a:latin typeface="Consolas" panose="020B0609020204030204" pitchFamily="49" charset="0"/>
              </a:rPr>
              <a:t>// when data is 0</a:t>
            </a:r>
          </a:p>
          <a:p>
            <a:pPr marL="0" indent="0">
              <a:buNone/>
            </a:pPr>
            <a:r>
              <a:rPr lang="de-CH" sz="1700" dirty="0">
                <a:latin typeface="Consolas" panose="020B0609020204030204" pitchFamily="49" charset="0"/>
              </a:rPr>
              <a:t>      4</a:t>
            </a:r>
            <a:r>
              <a:rPr lang="en-US" sz="1700" dirty="0">
                <a:latin typeface="Consolas" panose="020B0609020204030204" pitchFamily="49" charset="0"/>
              </a:rPr>
              <a:t>'</a:t>
            </a:r>
            <a:r>
              <a:rPr lang="de-CH" sz="1700" dirty="0">
                <a:latin typeface="Consolas" panose="020B0609020204030204" pitchFamily="49" charset="0"/>
              </a:rPr>
              <a:t>d1: segments = 7'b011_0000;  </a:t>
            </a:r>
            <a:r>
              <a:rPr lang="de-CH" sz="1700" dirty="0">
                <a:solidFill>
                  <a:schemeClr val="accent2"/>
                </a:solidFill>
                <a:latin typeface="Consolas" panose="020B0609020204030204" pitchFamily="49" charset="0"/>
              </a:rPr>
              <a:t>// when data is 1 </a:t>
            </a:r>
          </a:p>
          <a:p>
            <a:pPr marL="0" indent="0">
              <a:buNone/>
            </a:pPr>
            <a:r>
              <a:rPr lang="de-CH" sz="1700" dirty="0">
                <a:latin typeface="Consolas" panose="020B0609020204030204" pitchFamily="49" charset="0"/>
              </a:rPr>
              <a:t>      4</a:t>
            </a:r>
            <a:r>
              <a:rPr lang="en-US" sz="1700" dirty="0">
                <a:latin typeface="Consolas" panose="020B0609020204030204" pitchFamily="49" charset="0"/>
              </a:rPr>
              <a:t>'</a:t>
            </a:r>
            <a:r>
              <a:rPr lang="de-CH" sz="1700" dirty="0">
                <a:latin typeface="Consolas" panose="020B0609020204030204" pitchFamily="49" charset="0"/>
              </a:rPr>
              <a:t>d2: segments = 7'b110_1101;</a:t>
            </a:r>
          </a:p>
          <a:p>
            <a:pPr marL="0" indent="0">
              <a:buNone/>
            </a:pPr>
            <a:r>
              <a:rPr lang="de-CH" sz="1700" dirty="0">
                <a:latin typeface="Consolas" panose="020B0609020204030204" pitchFamily="49" charset="0"/>
              </a:rPr>
              <a:t>      4</a:t>
            </a:r>
            <a:r>
              <a:rPr lang="en-US" sz="1700" dirty="0">
                <a:latin typeface="Consolas" panose="020B0609020204030204" pitchFamily="49" charset="0"/>
              </a:rPr>
              <a:t>'</a:t>
            </a:r>
            <a:r>
              <a:rPr lang="de-CH" sz="1700" dirty="0">
                <a:latin typeface="Consolas" panose="020B0609020204030204" pitchFamily="49" charset="0"/>
              </a:rPr>
              <a:t>d3: segments = 7'b111_1001;</a:t>
            </a:r>
          </a:p>
          <a:p>
            <a:pPr marL="0" indent="0">
              <a:buNone/>
            </a:pPr>
            <a:r>
              <a:rPr lang="de-CH" sz="1700" dirty="0">
                <a:latin typeface="Consolas" panose="020B0609020204030204" pitchFamily="49" charset="0"/>
              </a:rPr>
              <a:t>      4</a:t>
            </a:r>
            <a:r>
              <a:rPr lang="en-US" sz="1700" dirty="0">
                <a:latin typeface="Consolas" panose="020B0609020204030204" pitchFamily="49" charset="0"/>
              </a:rPr>
              <a:t>'</a:t>
            </a:r>
            <a:r>
              <a:rPr lang="de-CH" sz="1700" dirty="0">
                <a:latin typeface="Consolas" panose="020B0609020204030204" pitchFamily="49" charset="0"/>
              </a:rPr>
              <a:t>d4: segments = 7'b011_0011;</a:t>
            </a:r>
          </a:p>
          <a:p>
            <a:pPr marL="0" indent="0">
              <a:buNone/>
            </a:pPr>
            <a:r>
              <a:rPr lang="de-CH" sz="1700" dirty="0">
                <a:latin typeface="Consolas" panose="020B0609020204030204" pitchFamily="49" charset="0"/>
              </a:rPr>
              <a:t>      4</a:t>
            </a:r>
            <a:r>
              <a:rPr lang="en-US" sz="1700" dirty="0">
                <a:latin typeface="Consolas" panose="020B0609020204030204" pitchFamily="49" charset="0"/>
              </a:rPr>
              <a:t>'</a:t>
            </a:r>
            <a:r>
              <a:rPr lang="de-CH" sz="1700" dirty="0">
                <a:latin typeface="Consolas" panose="020B0609020204030204" pitchFamily="49" charset="0"/>
              </a:rPr>
              <a:t>d5: segments = 7'b101_1011;</a:t>
            </a:r>
          </a:p>
          <a:p>
            <a:pPr marL="0" indent="0">
              <a:buNone/>
            </a:pPr>
            <a:r>
              <a:rPr lang="de-CH" sz="1700" dirty="0">
                <a:latin typeface="Consolas" panose="020B0609020204030204" pitchFamily="49" charset="0"/>
              </a:rPr>
              <a:t>      // etc etc</a:t>
            </a:r>
          </a:p>
          <a:p>
            <a:pPr marL="0" indent="0">
              <a:buNone/>
            </a:pPr>
            <a:r>
              <a:rPr lang="de-CH" sz="1700" dirty="0">
                <a:latin typeface="Consolas" panose="020B0609020204030204" pitchFamily="49" charset="0"/>
              </a:rPr>
              <a:t>      </a:t>
            </a:r>
            <a:r>
              <a:rPr lang="de-CH" sz="1700" b="1" dirty="0">
                <a:latin typeface="Consolas" panose="020B0609020204030204" pitchFamily="49" charset="0"/>
              </a:rPr>
              <a:t>default</a:t>
            </a:r>
            <a:r>
              <a:rPr lang="de-CH" sz="1700" dirty="0">
                <a:latin typeface="Consolas" panose="020B0609020204030204" pitchFamily="49" charset="0"/>
              </a:rPr>
              <a:t>: segments = 7'b000_0000; </a:t>
            </a:r>
            <a:r>
              <a:rPr lang="de-CH" sz="1700" dirty="0">
                <a:solidFill>
                  <a:schemeClr val="accent2"/>
                </a:solidFill>
                <a:latin typeface="Consolas" panose="020B0609020204030204" pitchFamily="49" charset="0"/>
              </a:rPr>
              <a:t>// required</a:t>
            </a:r>
          </a:p>
          <a:p>
            <a:pPr marL="0" indent="0">
              <a:buNone/>
            </a:pPr>
            <a:r>
              <a:rPr lang="de-CH" sz="1700" dirty="0">
                <a:latin typeface="Consolas" panose="020B0609020204030204" pitchFamily="49" charset="0"/>
              </a:rPr>
              <a:t>    </a:t>
            </a:r>
            <a:r>
              <a:rPr lang="de-CH" sz="1700" b="1" dirty="0">
                <a:latin typeface="Consolas" panose="020B0609020204030204" pitchFamily="49" charset="0"/>
              </a:rPr>
              <a:t>endcase</a:t>
            </a:r>
          </a:p>
          <a:p>
            <a:pPr marL="0" indent="0">
              <a:buNone/>
            </a:pPr>
            <a:endParaRPr lang="de-CH" sz="17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CH" sz="1700" b="1" dirty="0">
                <a:latin typeface="Consolas" panose="020B0609020204030204" pitchFamily="49" charset="0"/>
              </a:rPr>
              <a:t>endmodule</a:t>
            </a:r>
          </a:p>
        </p:txBody>
      </p:sp>
    </p:spTree>
    <p:extLst>
      <p:ext uri="{BB962C8B-B14F-4D97-AF65-F5344CB8AC3E}">
        <p14:creationId xmlns:p14="http://schemas.microsoft.com/office/powerpoint/2010/main" val="137141266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541A-6E50-4E10-9A0D-0173EADF0A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924800" cy="1447800"/>
          </a:xfrm>
        </p:spPr>
        <p:txBody>
          <a:bodyPr/>
          <a:lstStyle/>
          <a:p>
            <a:pPr algn="ctr"/>
            <a:r>
              <a:rPr lang="en-US"/>
              <a:t>Hardware Design Using Verilog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84C4D2-BDDB-4D95-ABCE-83F2DFEC20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96F28-B373-4613-A3E5-37E376E1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34200" y="6324600"/>
            <a:ext cx="2133600" cy="457200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EF67B4-941F-4736-A122-66E8AE1B419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225901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D6FC9-57B4-41E5-A1DF-2299A8E09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</a:t>
            </a:r>
            <a:r>
              <a:rPr lang="en-US" b="1" dirty="0"/>
              <a:t>always</a:t>
            </a:r>
            <a:r>
              <a:rPr lang="en-US" dirty="0"/>
              <a:t> Block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D40128-D439-4874-BD29-6771CE890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  <a:latin typeface="Consolas" pitchFamily="49" charset="0"/>
              </a:rPr>
              <a:t>if .. else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can only be used in </a:t>
            </a:r>
            <a:r>
              <a:rPr lang="en-US" dirty="0">
                <a:solidFill>
                  <a:srgbClr val="0432FF"/>
                </a:solidFill>
              </a:rPr>
              <a:t>always</a:t>
            </a:r>
            <a:r>
              <a:rPr lang="en-US" dirty="0"/>
              <a:t> blocks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rgbClr val="0000FF"/>
                </a:solidFill>
              </a:rPr>
              <a:t>always</a:t>
            </a:r>
            <a:r>
              <a:rPr lang="en-US" dirty="0"/>
              <a:t> block is </a:t>
            </a:r>
            <a:r>
              <a:rPr lang="en-US" dirty="0">
                <a:solidFill>
                  <a:srgbClr val="C00000"/>
                </a:solidFill>
              </a:rPr>
              <a:t>combinational</a:t>
            </a:r>
            <a:r>
              <a:rPr lang="en-US" dirty="0"/>
              <a:t> only if all </a:t>
            </a:r>
            <a:r>
              <a:rPr lang="en-US" dirty="0" err="1">
                <a:solidFill>
                  <a:srgbClr val="0000FF"/>
                </a:solidFill>
              </a:rPr>
              <a:t>regs</a:t>
            </a:r>
            <a:r>
              <a:rPr lang="en-US" dirty="0"/>
              <a:t> within the block are always assigned to a signal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Use the </a:t>
            </a:r>
            <a:r>
              <a:rPr lang="en-US" dirty="0">
                <a:solidFill>
                  <a:srgbClr val="0432FF"/>
                </a:solidFill>
                <a:latin typeface="Consolas" pitchFamily="49" charset="0"/>
              </a:rPr>
              <a:t>default</a:t>
            </a:r>
            <a:r>
              <a:rPr lang="en-US" dirty="0">
                <a:solidFill>
                  <a:srgbClr val="0000FF"/>
                </a:solidFill>
                <a:latin typeface="Consolas" pitchFamily="49" charset="0"/>
              </a:rPr>
              <a:t> </a:t>
            </a:r>
            <a:r>
              <a:rPr lang="en-US" dirty="0"/>
              <a:t>case to make sure you do not forget an unimplemented case, which may otherwise result in a latch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dirty="0" err="1">
                <a:solidFill>
                  <a:srgbClr val="0432FF"/>
                </a:solidFill>
                <a:latin typeface="Consolas" pitchFamily="49" charset="0"/>
              </a:rPr>
              <a:t>casex</a:t>
            </a:r>
            <a:r>
              <a:rPr lang="en-US" dirty="0">
                <a:solidFill>
                  <a:schemeClr val="accent1">
                    <a:lumMod val="75000"/>
                    <a:lumOff val="25000"/>
                  </a:schemeClr>
                </a:solidFill>
                <a:latin typeface="Consolas" pitchFamily="49" charset="0"/>
              </a:rPr>
              <a:t> </a:t>
            </a:r>
            <a:r>
              <a:rPr lang="en-US" dirty="0"/>
              <a:t>statement to be able to check for don’t cares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3E8A5-13A9-4A26-ADCA-FEA872B552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5743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FCFE49-F7D8-9F40-A47B-CD8F660E719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B2D6FC9-57B4-41E5-A1DF-2299A8E09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sz="3600" dirty="0"/>
              <a:t>Non-Blocking and Blocking Assignments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8B9EB6A-FF16-42B0-B521-2D26EC84F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524000"/>
            <a:ext cx="4252913" cy="2436846"/>
          </a:xfrm>
          <a:solidFill>
            <a:srgbClr val="F6F5BD"/>
          </a:solidFill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always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@ (a)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begin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   a </a:t>
            </a:r>
            <a:r>
              <a:rPr lang="en-US" sz="1800" b="1" dirty="0">
                <a:latin typeface="Consolas" panose="020B0609020204030204" pitchFamily="49" charset="0"/>
                <a:ea typeface="ＭＳ Ｐゴシック" charset="-128"/>
              </a:rPr>
              <a:t>&lt;=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 2’b01;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   b </a:t>
            </a:r>
            <a:r>
              <a:rPr lang="en-US" sz="1800" b="1" dirty="0">
                <a:latin typeface="Consolas" panose="020B0609020204030204" pitchFamily="49" charset="0"/>
                <a:ea typeface="ＭＳ Ｐゴシック" charset="-128"/>
              </a:rPr>
              <a:t>&lt;=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 a;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  <a:latin typeface="Consolas" panose="020B0609020204030204" pitchFamily="49" charset="0"/>
                <a:ea typeface="ＭＳ Ｐゴシック" charset="-128"/>
              </a:rPr>
              <a:t>// all assignments are made here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  <a:latin typeface="Consolas" panose="020B0609020204030204" pitchFamily="49" charset="0"/>
                <a:ea typeface="ＭＳ Ｐゴシック" charset="-128"/>
              </a:rPr>
              <a:t>// b is not (yet) 2’b01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  <a:ea typeface="ＭＳ Ｐゴシック" charset="-128"/>
              </a:rPr>
              <a:t>end</a:t>
            </a:r>
          </a:p>
          <a:p>
            <a:pPr marL="0" indent="0">
              <a:buNone/>
            </a:pPr>
            <a:endParaRPr lang="de-CH" sz="1800" dirty="0">
              <a:latin typeface="Consolas" panose="020B0609020204030204" pitchFamily="49" charset="0"/>
            </a:endParaRP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35DBE56B-18A6-4B0C-83CF-F3CC53952F17}"/>
              </a:ext>
            </a:extLst>
          </p:cNvPr>
          <p:cNvSpPr txBox="1">
            <a:spLocks/>
          </p:cNvSpPr>
          <p:nvPr/>
        </p:nvSpPr>
        <p:spPr bwMode="auto">
          <a:xfrm>
            <a:off x="4590565" y="1524000"/>
            <a:ext cx="4252913" cy="2436846"/>
          </a:xfrm>
          <a:prstGeom prst="rect">
            <a:avLst/>
          </a:prstGeom>
          <a:solidFill>
            <a:schemeClr val="accent3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</a:rPr>
              <a:t>always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</a:rPr>
              <a:t>@ 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</a:rPr>
              <a:t>begin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</a:rPr>
              <a:t>  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</a:rPr>
              <a:t>2’b01;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812F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</a:rPr>
              <a:t>// a is 2’b01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</a:rPr>
              <a:t>   b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</a:rPr>
              <a:t>a;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812F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</a:rPr>
              <a:t>// b is now 2’b01 as well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</a:rPr>
              <a:t>end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26913A-F61A-48CF-A023-92652E612CC4}"/>
              </a:ext>
            </a:extLst>
          </p:cNvPr>
          <p:cNvSpPr txBox="1">
            <a:spLocks/>
          </p:cNvSpPr>
          <p:nvPr/>
        </p:nvSpPr>
        <p:spPr bwMode="auto">
          <a:xfrm>
            <a:off x="381000" y="1066800"/>
            <a:ext cx="3870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Arial" panose="020B0604020202020204" pitchFamily="34" charset="0"/>
              </a:rPr>
              <a:t>Non-blocking (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Arial" panose="020B0604020202020204" pitchFamily="34" charset="0"/>
              </a:rPr>
              <a:t>&lt;=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Arial" panose="020B0604020202020204" pitchFamily="34" charset="0"/>
              </a:rPr>
              <a:t>)</a:t>
            </a:r>
            <a:endParaRPr kumimoji="0" lang="de-CH" sz="24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5C43F7B-58C5-4EEC-B772-662BC14C6B92}"/>
              </a:ext>
            </a:extLst>
          </p:cNvPr>
          <p:cNvSpPr txBox="1">
            <a:spLocks/>
          </p:cNvSpPr>
          <p:nvPr/>
        </p:nvSpPr>
        <p:spPr bwMode="auto">
          <a:xfrm>
            <a:off x="4781858" y="1066800"/>
            <a:ext cx="3870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Arial" panose="020B0604020202020204" pitchFamily="34" charset="0"/>
              </a:rPr>
              <a:t>Blocking (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Arial" panose="020B0604020202020204" pitchFamily="34" charset="0"/>
              </a:rPr>
              <a:t>=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Arial" panose="020B0604020202020204" pitchFamily="34" charset="0"/>
              </a:rPr>
              <a:t>)</a:t>
            </a:r>
            <a:endParaRPr kumimoji="0" lang="de-CH" sz="24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DEB0E71-9B24-45CA-84BC-96C005086B9E}"/>
              </a:ext>
            </a:extLst>
          </p:cNvPr>
          <p:cNvSpPr txBox="1">
            <a:spLocks/>
          </p:cNvSpPr>
          <p:nvPr/>
        </p:nvSpPr>
        <p:spPr bwMode="auto">
          <a:xfrm>
            <a:off x="228599" y="4050443"/>
            <a:ext cx="4191001" cy="2655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All assignments are made at the end of the block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All assignments are made in parallel, process flow is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charset="0"/>
              </a:rPr>
              <a:t>not-blocked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charset="0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28B65A29-530F-47EA-9B49-3C8E3FF6975B}"/>
              </a:ext>
            </a:extLst>
          </p:cNvPr>
          <p:cNvSpPr txBox="1">
            <a:spLocks/>
          </p:cNvSpPr>
          <p:nvPr/>
        </p:nvSpPr>
        <p:spPr bwMode="auto">
          <a:xfrm>
            <a:off x="4582191" y="4006421"/>
            <a:ext cx="4191001" cy="2655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Each assignment is made immediately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Process waits until the first assignment is complete, it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blocks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 progress</a:t>
            </a:r>
          </a:p>
        </p:txBody>
      </p:sp>
    </p:spTree>
    <p:extLst>
      <p:ext uri="{BB962C8B-B14F-4D97-AF65-F5344CB8AC3E}">
        <p14:creationId xmlns:p14="http://schemas.microsoft.com/office/powerpoint/2010/main" val="11381057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6" grpId="0" animBg="1"/>
      <p:bldP spid="7" grpId="0"/>
      <p:bldP spid="8" grpId="0"/>
      <p:bldP spid="9" grpId="0" build="p"/>
      <p:bldP spid="10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D6FC9-57B4-41E5-A1DF-2299A8E09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(Non)-Blocking Statements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3E8A5-13A9-4A26-ADCA-FEA872B5522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777038" y="6318250"/>
            <a:ext cx="21336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D40128-D439-4874-BD29-6771CE890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02327"/>
            <a:ext cx="8610600" cy="4641273"/>
          </a:xfrm>
        </p:spPr>
        <p:txBody>
          <a:bodyPr/>
          <a:lstStyle/>
          <a:p>
            <a:r>
              <a:rPr lang="en-US" dirty="0"/>
              <a:t>There are technical reasons why both are required</a:t>
            </a:r>
          </a:p>
          <a:p>
            <a:pPr lvl="1"/>
            <a:r>
              <a:rPr lang="en-US" dirty="0"/>
              <a:t>It is out of the scope of this course to discuss these</a:t>
            </a:r>
          </a:p>
          <a:p>
            <a:endParaRPr lang="en-US" dirty="0"/>
          </a:p>
          <a:p>
            <a:r>
              <a:rPr lang="en-US" dirty="0"/>
              <a:t>Blocking statements allow sequential descriptions</a:t>
            </a:r>
          </a:p>
          <a:p>
            <a:pPr lvl="1"/>
            <a:r>
              <a:rPr lang="en-US" dirty="0"/>
              <a:t>More like a programming language</a:t>
            </a:r>
          </a:p>
          <a:p>
            <a:endParaRPr lang="en-US" dirty="0"/>
          </a:p>
          <a:p>
            <a:r>
              <a:rPr lang="en-US" dirty="0"/>
              <a:t>If the sensitivity list is correct, blocks with non-blocking statements will always evaluate to the same result</a:t>
            </a:r>
          </a:p>
          <a:p>
            <a:pPr lvl="1"/>
            <a:r>
              <a:rPr lang="en-US" dirty="0"/>
              <a:t>This may require some additional iterations </a:t>
            </a:r>
          </a:p>
          <a:p>
            <a:pPr lvl="1">
              <a:buFont typeface="Wingdings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5710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FCFE49-F7D8-9F40-A47B-CD8F660E719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B2D6FC9-57B4-41E5-A1DF-2299A8E09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Example: Blocking Assignment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8B9EB6A-FF16-42B0-B521-2D26EC84F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2147596"/>
            <a:ext cx="7896225" cy="2125954"/>
          </a:xfrm>
          <a:solidFill>
            <a:srgbClr val="F6F5BD"/>
          </a:solidFill>
          <a:ln>
            <a:solidFill>
              <a:schemeClr val="tx1"/>
            </a:solidFill>
          </a:ln>
        </p:spPr>
        <p:txBody>
          <a:bodyPr/>
          <a:lstStyle/>
          <a:p>
            <a:pPr marL="0" lvl="0" indent="0">
              <a:spcBef>
                <a:spcPct val="0"/>
              </a:spcBef>
              <a:buClrTx/>
              <a:buSzTx/>
              <a:buNone/>
              <a:defRPr/>
            </a:pP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always 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@ ( * )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  <a:defRPr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begin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  <a:defRPr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  p    = a ^ b ;         </a:t>
            </a:r>
            <a:r>
              <a:rPr lang="en-US" sz="1800" kern="1200" dirty="0">
                <a:solidFill>
                  <a:schemeClr val="accent2"/>
                </a:solidFill>
                <a:latin typeface="Consolas" panose="020B0609020204030204" pitchFamily="49" charset="0"/>
              </a:rPr>
              <a:t>// p    = 0 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  <a:defRPr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  g    = a &amp; b ;         </a:t>
            </a:r>
            <a:r>
              <a:rPr lang="en-US" sz="1800" kern="1200" dirty="0">
                <a:solidFill>
                  <a:schemeClr val="accent2"/>
                </a:solidFill>
                <a:latin typeface="Consolas" panose="020B0609020204030204" pitchFamily="49" charset="0"/>
              </a:rPr>
              <a:t>// g    = 0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  <a:defRPr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  s    = p ^ </a:t>
            </a:r>
            <a:r>
              <a:rPr lang="en-US" sz="1800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cin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;       </a:t>
            </a:r>
            <a:r>
              <a:rPr lang="en-US" sz="1800" kern="1200" dirty="0">
                <a:solidFill>
                  <a:schemeClr val="accent2"/>
                </a:solidFill>
                <a:latin typeface="Consolas" panose="020B0609020204030204" pitchFamily="49" charset="0"/>
              </a:rPr>
              <a:t>// s    = 0 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  <a:defRPr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= g | (p &amp; </a:t>
            </a:r>
            <a:r>
              <a:rPr lang="en-US" sz="1800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cin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) ; </a:t>
            </a:r>
            <a:r>
              <a:rPr lang="en-US" sz="1800" kern="1200" dirty="0">
                <a:solidFill>
                  <a:schemeClr val="accent2"/>
                </a:solidFill>
                <a:latin typeface="Consolas" panose="020B0609020204030204" pitchFamily="49" charset="0"/>
              </a:rPr>
              <a:t>// </a:t>
            </a:r>
            <a:r>
              <a:rPr lang="en-US" sz="1800" kern="1200" dirty="0" err="1">
                <a:solidFill>
                  <a:schemeClr val="accent2"/>
                </a:solidFill>
                <a:latin typeface="Consolas" panose="020B0609020204030204" pitchFamily="49" charset="0"/>
              </a:rPr>
              <a:t>cout</a:t>
            </a:r>
            <a:r>
              <a:rPr lang="en-US" sz="1800" kern="1200" dirty="0">
                <a:solidFill>
                  <a:schemeClr val="accent2"/>
                </a:solidFill>
                <a:latin typeface="Consolas" panose="020B0609020204030204" pitchFamily="49" charset="0"/>
              </a:rPr>
              <a:t> = 0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  <a:defRPr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end</a:t>
            </a:r>
          </a:p>
        </p:txBody>
      </p:sp>
      <p:sp>
        <p:nvSpPr>
          <p:cNvPr id="6" name="Content Placeholder 10">
            <a:extLst>
              <a:ext uri="{FF2B5EF4-FFF2-40B4-BE49-F238E27FC236}">
                <a16:creationId xmlns:a16="http://schemas.microsoft.com/office/drawing/2014/main" id="{2C60E326-32B0-439C-9D53-C953CA25A211}"/>
              </a:ext>
            </a:extLst>
          </p:cNvPr>
          <p:cNvSpPr txBox="1">
            <a:spLocks/>
          </p:cNvSpPr>
          <p:nvPr/>
        </p:nvSpPr>
        <p:spPr bwMode="auto">
          <a:xfrm>
            <a:off x="533400" y="1415855"/>
            <a:ext cx="8534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Assume all inputs are initially ‘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  <a:cs typeface="Consolas" pitchFamily="49" charset="0"/>
              </a:rPr>
              <a:t>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’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0839500-078E-4D1C-9FA3-1DB1E793CC8E}"/>
              </a:ext>
            </a:extLst>
          </p:cNvPr>
          <p:cNvSpPr txBox="1">
            <a:spLocks/>
          </p:cNvSpPr>
          <p:nvPr/>
        </p:nvSpPr>
        <p:spPr bwMode="auto">
          <a:xfrm>
            <a:off x="533400" y="4610100"/>
            <a:ext cx="8610600" cy="170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If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changes to ‘1’</a:t>
            </a:r>
          </a:p>
          <a:p>
            <a:pPr marL="669925" marR="0" lvl="1" indent="-3254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All values are updated in order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EA6B6A-DB56-41D8-ADB2-9CD1E3C12A14}"/>
              </a:ext>
            </a:extLst>
          </p:cNvPr>
          <p:cNvSpPr txBox="1"/>
          <p:nvPr/>
        </p:nvSpPr>
        <p:spPr>
          <a:xfrm>
            <a:off x="5562600" y="2697259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E293B6-4757-4364-BBC6-364368EA73D3}"/>
              </a:ext>
            </a:extLst>
          </p:cNvPr>
          <p:cNvSpPr txBox="1"/>
          <p:nvPr/>
        </p:nvSpPr>
        <p:spPr>
          <a:xfrm>
            <a:off x="5562600" y="29834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D685EA-A132-4790-B50A-CD1674451AB7}"/>
              </a:ext>
            </a:extLst>
          </p:cNvPr>
          <p:cNvSpPr txBox="1"/>
          <p:nvPr/>
        </p:nvSpPr>
        <p:spPr>
          <a:xfrm>
            <a:off x="5562600" y="3239276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51908-B6F6-4E01-B2A7-69158E2D9F82}"/>
              </a:ext>
            </a:extLst>
          </p:cNvPr>
          <p:cNvSpPr txBox="1"/>
          <p:nvPr/>
        </p:nvSpPr>
        <p:spPr>
          <a:xfrm>
            <a:off x="5562600" y="3525485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8371347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  <p:bldP spid="9" grpId="0"/>
      <p:bldP spid="10" grpId="0"/>
      <p:bldP spid="11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FCFE49-F7D8-9F40-A47B-CD8F660E719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B2D6FC9-57B4-41E5-A1DF-2299A8E09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sz="3600" dirty="0"/>
              <a:t>The Same Example: Non-Blocking Assignment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8B9EB6A-FF16-42B0-B521-2D26EC84F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2147596"/>
            <a:ext cx="7896225" cy="2125954"/>
          </a:xfrm>
          <a:solidFill>
            <a:srgbClr val="F6F5BD"/>
          </a:solidFill>
          <a:ln>
            <a:solidFill>
              <a:schemeClr val="tx1"/>
            </a:solidFill>
          </a:ln>
        </p:spPr>
        <p:txBody>
          <a:bodyPr/>
          <a:lstStyle/>
          <a:p>
            <a:pPr marL="0" lvl="0" indent="0">
              <a:spcBef>
                <a:spcPct val="0"/>
              </a:spcBef>
              <a:buClrTx/>
              <a:buSzTx/>
              <a:buNone/>
              <a:defRPr/>
            </a:pP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always 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@ ( * )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  <a:defRPr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begin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  <a:defRPr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  p    &lt;= a ^ b ;         </a:t>
            </a:r>
            <a:r>
              <a:rPr lang="en-US" sz="1800" kern="1200" dirty="0">
                <a:solidFill>
                  <a:schemeClr val="accent2"/>
                </a:solidFill>
                <a:latin typeface="Consolas" panose="020B0609020204030204" pitchFamily="49" charset="0"/>
              </a:rPr>
              <a:t>// p    = 0 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  <a:defRPr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  g    &lt;= a &amp; b ;         </a:t>
            </a:r>
            <a:r>
              <a:rPr lang="en-US" sz="1800" kern="1200" dirty="0">
                <a:solidFill>
                  <a:schemeClr val="accent2"/>
                </a:solidFill>
                <a:latin typeface="Consolas" panose="020B0609020204030204" pitchFamily="49" charset="0"/>
              </a:rPr>
              <a:t>// g    = 0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  <a:defRPr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  s    &lt;= p ^ </a:t>
            </a:r>
            <a:r>
              <a:rPr lang="en-US" sz="1800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cin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;       </a:t>
            </a:r>
            <a:r>
              <a:rPr lang="en-US" sz="1800" kern="1200" dirty="0">
                <a:solidFill>
                  <a:schemeClr val="accent2"/>
                </a:solidFill>
                <a:latin typeface="Consolas" panose="020B0609020204030204" pitchFamily="49" charset="0"/>
              </a:rPr>
              <a:t>// s    = 0 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  <a:defRPr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&lt;= g | (p &amp; </a:t>
            </a:r>
            <a:r>
              <a:rPr lang="en-US" sz="1800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cin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) ; </a:t>
            </a:r>
            <a:r>
              <a:rPr lang="en-US" sz="1800" kern="1200" dirty="0">
                <a:solidFill>
                  <a:schemeClr val="accent2"/>
                </a:solidFill>
                <a:latin typeface="Consolas" panose="020B0609020204030204" pitchFamily="49" charset="0"/>
              </a:rPr>
              <a:t>// </a:t>
            </a:r>
            <a:r>
              <a:rPr lang="en-US" sz="1800" kern="1200" dirty="0" err="1">
                <a:solidFill>
                  <a:schemeClr val="accent2"/>
                </a:solidFill>
                <a:latin typeface="Consolas" panose="020B0609020204030204" pitchFamily="49" charset="0"/>
              </a:rPr>
              <a:t>cout</a:t>
            </a:r>
            <a:r>
              <a:rPr lang="en-US" sz="1800" kern="1200" dirty="0">
                <a:solidFill>
                  <a:schemeClr val="accent2"/>
                </a:solidFill>
                <a:latin typeface="Consolas" panose="020B0609020204030204" pitchFamily="49" charset="0"/>
              </a:rPr>
              <a:t> = 0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  <a:defRPr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end</a:t>
            </a:r>
          </a:p>
        </p:txBody>
      </p:sp>
      <p:sp>
        <p:nvSpPr>
          <p:cNvPr id="6" name="Content Placeholder 10">
            <a:extLst>
              <a:ext uri="{FF2B5EF4-FFF2-40B4-BE49-F238E27FC236}">
                <a16:creationId xmlns:a16="http://schemas.microsoft.com/office/drawing/2014/main" id="{2C60E326-32B0-439C-9D53-C953CA25A211}"/>
              </a:ext>
            </a:extLst>
          </p:cNvPr>
          <p:cNvSpPr txBox="1">
            <a:spLocks/>
          </p:cNvSpPr>
          <p:nvPr/>
        </p:nvSpPr>
        <p:spPr bwMode="auto">
          <a:xfrm>
            <a:off x="533400" y="1415855"/>
            <a:ext cx="8534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Assume all inputs are initially ‘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  <a:cs typeface="Consolas" pitchFamily="49" charset="0"/>
              </a:rPr>
              <a:t>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’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0839500-078E-4D1C-9FA3-1DB1E793CC8E}"/>
              </a:ext>
            </a:extLst>
          </p:cNvPr>
          <p:cNvSpPr txBox="1">
            <a:spLocks/>
          </p:cNvSpPr>
          <p:nvPr/>
        </p:nvSpPr>
        <p:spPr bwMode="auto">
          <a:xfrm>
            <a:off x="533400" y="4610100"/>
            <a:ext cx="8610600" cy="170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If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changes to ‘1’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charset="0"/>
            </a:endParaRPr>
          </a:p>
          <a:p>
            <a:pPr marL="669925" marR="0" lvl="1" indent="-3254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All assignments are concurrent</a:t>
            </a:r>
          </a:p>
          <a:p>
            <a:pPr marL="669925" marR="0" lvl="1" indent="-3254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When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onsolas" pitchFamily="49" charset="0"/>
                <a:ea typeface="ＭＳ Ｐゴシック" pitchFamily="-106" charset="-128"/>
                <a:cs typeface="Consolas" pitchFamily="49" charset="0"/>
              </a:rPr>
              <a:t>s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is being assigned,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onsolas" pitchFamily="49" charset="0"/>
                <a:ea typeface="ＭＳ Ｐゴシック" pitchFamily="-106" charset="-128"/>
                <a:cs typeface="Consolas" pitchFamily="49" charset="0"/>
              </a:rPr>
              <a:t>p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 is still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onsolas" pitchFamily="49" charset="0"/>
                <a:ea typeface="ＭＳ Ｐゴシック" pitchFamily="-106" charset="-128"/>
                <a:cs typeface="Consolas" pitchFamily="49" charset="0"/>
              </a:rPr>
              <a:t>0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itchFamily="-106" charset="-128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DE488-577B-4EC7-9E58-3E6E5BA6A522}"/>
              </a:ext>
            </a:extLst>
          </p:cNvPr>
          <p:cNvSpPr txBox="1"/>
          <p:nvPr/>
        </p:nvSpPr>
        <p:spPr>
          <a:xfrm>
            <a:off x="5638800" y="2697259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2FBDD3-30AD-47F2-9E2D-F8D7A3959AE5}"/>
              </a:ext>
            </a:extLst>
          </p:cNvPr>
          <p:cNvSpPr txBox="1"/>
          <p:nvPr/>
        </p:nvSpPr>
        <p:spPr>
          <a:xfrm>
            <a:off x="5638800" y="29834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A7F44E-FD3C-4D8B-84C4-124061F9F94D}"/>
              </a:ext>
            </a:extLst>
          </p:cNvPr>
          <p:cNvSpPr txBox="1"/>
          <p:nvPr/>
        </p:nvSpPr>
        <p:spPr>
          <a:xfrm>
            <a:off x="5638800" y="3239276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AC7B1E-85E0-4CA6-A55A-8E74F4DA69B1}"/>
              </a:ext>
            </a:extLst>
          </p:cNvPr>
          <p:cNvSpPr txBox="1"/>
          <p:nvPr/>
        </p:nvSpPr>
        <p:spPr>
          <a:xfrm>
            <a:off x="5638800" y="3525485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6007535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FCFE49-F7D8-9F40-A47B-CD8F660E719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B2D6FC9-57B4-41E5-A1DF-2299A8E09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sz="3600" dirty="0"/>
              <a:t>The Same Example: Non-Blocking Assignment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8B9EB6A-FF16-42B0-B521-2D26EC84F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2147596"/>
            <a:ext cx="7896225" cy="2125954"/>
          </a:xfrm>
          <a:solidFill>
            <a:srgbClr val="F6F5BD"/>
          </a:solidFill>
          <a:ln>
            <a:solidFill>
              <a:schemeClr val="tx1"/>
            </a:solidFill>
          </a:ln>
        </p:spPr>
        <p:txBody>
          <a:bodyPr/>
          <a:lstStyle/>
          <a:p>
            <a:pPr marL="0" lvl="0" indent="0">
              <a:spcBef>
                <a:spcPct val="0"/>
              </a:spcBef>
              <a:buClrTx/>
              <a:buSzTx/>
              <a:buNone/>
              <a:defRPr/>
            </a:pP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always 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@ ( * )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  <a:defRPr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begin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  <a:defRPr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  p    &lt;= a ^ b ;         </a:t>
            </a:r>
            <a:r>
              <a:rPr lang="en-US" sz="1800" kern="1200" dirty="0">
                <a:solidFill>
                  <a:schemeClr val="accent2"/>
                </a:solidFill>
                <a:latin typeface="Consolas" panose="020B0609020204030204" pitchFamily="49" charset="0"/>
              </a:rPr>
              <a:t>// p    = 1 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  <a:defRPr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  g    &lt;= a &amp; b ;         </a:t>
            </a:r>
            <a:r>
              <a:rPr lang="en-US" sz="1800" kern="1200" dirty="0">
                <a:solidFill>
                  <a:schemeClr val="accent2"/>
                </a:solidFill>
                <a:latin typeface="Consolas" panose="020B0609020204030204" pitchFamily="49" charset="0"/>
              </a:rPr>
              <a:t>// g    = 0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  <a:defRPr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  s    &lt;= p ^ </a:t>
            </a:r>
            <a:r>
              <a:rPr lang="en-US" sz="1800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cin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;       </a:t>
            </a:r>
            <a:r>
              <a:rPr lang="en-US" sz="1800" kern="1200" dirty="0">
                <a:solidFill>
                  <a:schemeClr val="accent2"/>
                </a:solidFill>
                <a:latin typeface="Consolas" panose="020B0609020204030204" pitchFamily="49" charset="0"/>
              </a:rPr>
              <a:t>// s    = 0 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  <a:defRPr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&lt;= g | (p &amp; </a:t>
            </a:r>
            <a:r>
              <a:rPr lang="en-US" sz="1800" kern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cin</a:t>
            </a: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) ; </a:t>
            </a:r>
            <a:r>
              <a:rPr lang="en-US" sz="1800" kern="1200" dirty="0">
                <a:solidFill>
                  <a:schemeClr val="accent2"/>
                </a:solidFill>
                <a:latin typeface="Consolas" panose="020B0609020204030204" pitchFamily="49" charset="0"/>
              </a:rPr>
              <a:t>// </a:t>
            </a:r>
            <a:r>
              <a:rPr lang="en-US" sz="1800" kern="1200" dirty="0" err="1">
                <a:solidFill>
                  <a:schemeClr val="accent2"/>
                </a:solidFill>
                <a:latin typeface="Consolas" panose="020B0609020204030204" pitchFamily="49" charset="0"/>
              </a:rPr>
              <a:t>cout</a:t>
            </a:r>
            <a:r>
              <a:rPr lang="en-US" sz="1800" kern="1200" dirty="0">
                <a:solidFill>
                  <a:schemeClr val="accent2"/>
                </a:solidFill>
                <a:latin typeface="Consolas" panose="020B0609020204030204" pitchFamily="49" charset="0"/>
              </a:rPr>
              <a:t> = 0</a:t>
            </a:r>
          </a:p>
          <a:p>
            <a:pPr marL="0" lvl="0" indent="0">
              <a:spcBef>
                <a:spcPct val="0"/>
              </a:spcBef>
              <a:buClrTx/>
              <a:buSzTx/>
              <a:buNone/>
              <a:defRPr/>
            </a:pPr>
            <a:r>
              <a:rPr lang="en-US" sz="1800" kern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b="1" kern="1200" dirty="0">
                <a:solidFill>
                  <a:srgbClr val="000000"/>
                </a:solidFill>
                <a:latin typeface="Consolas" panose="020B0609020204030204" pitchFamily="49" charset="0"/>
              </a:rPr>
              <a:t>end</a:t>
            </a:r>
          </a:p>
        </p:txBody>
      </p:sp>
      <p:sp>
        <p:nvSpPr>
          <p:cNvPr id="6" name="Content Placeholder 10">
            <a:extLst>
              <a:ext uri="{FF2B5EF4-FFF2-40B4-BE49-F238E27FC236}">
                <a16:creationId xmlns:a16="http://schemas.microsoft.com/office/drawing/2014/main" id="{2C60E326-32B0-439C-9D53-C953CA25A211}"/>
              </a:ext>
            </a:extLst>
          </p:cNvPr>
          <p:cNvSpPr txBox="1">
            <a:spLocks/>
          </p:cNvSpPr>
          <p:nvPr/>
        </p:nvSpPr>
        <p:spPr bwMode="auto">
          <a:xfrm>
            <a:off x="533400" y="1415855"/>
            <a:ext cx="8534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After the first iteration,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  <a:cs typeface="Consolas" pitchFamily="49" charset="0"/>
              </a:rPr>
              <a:t>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9900">
                    <a:lumMod val="75000"/>
                    <a:lumOff val="25000"/>
                  </a:srgbClr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  <a:cs typeface="Consolas" pitchFamily="49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has changed to ‘1’ as well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0839500-078E-4D1C-9FA3-1DB1E793CC8E}"/>
              </a:ext>
            </a:extLst>
          </p:cNvPr>
          <p:cNvSpPr txBox="1">
            <a:spLocks/>
          </p:cNvSpPr>
          <p:nvPr/>
        </p:nvSpPr>
        <p:spPr bwMode="auto">
          <a:xfrm>
            <a:off x="533400" y="4610100"/>
            <a:ext cx="86106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Since there is a change in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  <a:cs typeface="Consolas" pitchFamily="49" charset="0"/>
              </a:rPr>
              <a:t>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, the process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triggers again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This time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  <a:cs typeface="Consolas" pitchFamily="49" charset="0"/>
              </a:rPr>
              <a:t>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9900">
                    <a:lumMod val="75000"/>
                    <a:lumOff val="25000"/>
                  </a:srgbClr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  <a:cs typeface="Consolas" pitchFamily="49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is calculated with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onsolas" pitchFamily="49" charset="0"/>
                <a:ea typeface="ＭＳ Ｐゴシック" charset="0"/>
                <a:cs typeface="Consolas" pitchFamily="49" charset="0"/>
              </a:rPr>
              <a:t>p=1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DE488-577B-4EC7-9E58-3E6E5BA6A522}"/>
              </a:ext>
            </a:extLst>
          </p:cNvPr>
          <p:cNvSpPr txBox="1"/>
          <p:nvPr/>
        </p:nvSpPr>
        <p:spPr>
          <a:xfrm>
            <a:off x="5638800" y="2697259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2FBDD3-30AD-47F2-9E2D-F8D7A3959AE5}"/>
              </a:ext>
            </a:extLst>
          </p:cNvPr>
          <p:cNvSpPr txBox="1"/>
          <p:nvPr/>
        </p:nvSpPr>
        <p:spPr>
          <a:xfrm>
            <a:off x="5638800" y="29834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A7F44E-FD3C-4D8B-84C4-124061F9F94D}"/>
              </a:ext>
            </a:extLst>
          </p:cNvPr>
          <p:cNvSpPr txBox="1"/>
          <p:nvPr/>
        </p:nvSpPr>
        <p:spPr>
          <a:xfrm>
            <a:off x="5638800" y="3239276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AC7B1E-85E0-4CA6-A55A-8E74F4DA69B1}"/>
              </a:ext>
            </a:extLst>
          </p:cNvPr>
          <p:cNvSpPr txBox="1"/>
          <p:nvPr/>
        </p:nvSpPr>
        <p:spPr>
          <a:xfrm>
            <a:off x="5638800" y="3525485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8010506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FCFE49-F7D8-9F40-A47B-CD8F660E719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Rules for Signal Assignment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228600" y="1283277"/>
            <a:ext cx="8610600" cy="5193723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>
                <a:solidFill>
                  <a:srgbClr val="0432FF"/>
                </a:solidFill>
                <a:latin typeface="Consolas" pitchFamily="49" charset="0"/>
                <a:cs typeface="Consolas" pitchFamily="49" charset="0"/>
              </a:rPr>
              <a:t>always @(</a:t>
            </a:r>
            <a:r>
              <a:rPr lang="en-US" dirty="0" err="1">
                <a:solidFill>
                  <a:srgbClr val="0432FF"/>
                </a:solidFill>
                <a:latin typeface="Consolas" pitchFamily="49" charset="0"/>
                <a:cs typeface="Consolas" pitchFamily="49" charset="0"/>
              </a:rPr>
              <a:t>posedge</a:t>
            </a:r>
            <a:r>
              <a:rPr lang="en-US" dirty="0">
                <a:solidFill>
                  <a:srgbClr val="0432FF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>
                <a:solidFill>
                  <a:srgbClr val="0432FF"/>
                </a:solidFill>
                <a:latin typeface="Consolas" pitchFamily="49" charset="0"/>
                <a:cs typeface="Consolas" pitchFamily="49" charset="0"/>
              </a:rPr>
              <a:t>clk</a:t>
            </a:r>
            <a:r>
              <a:rPr lang="en-US" dirty="0">
                <a:solidFill>
                  <a:srgbClr val="0432FF"/>
                </a:solidFill>
                <a:latin typeface="Consolas" pitchFamily="49" charset="0"/>
                <a:cs typeface="Consolas" pitchFamily="49" charset="0"/>
              </a:rPr>
              <a:t>) </a:t>
            </a:r>
            <a:r>
              <a:rPr lang="en-US" dirty="0"/>
              <a:t>and </a:t>
            </a:r>
            <a:r>
              <a:rPr lang="en-US" dirty="0">
                <a:solidFill>
                  <a:srgbClr val="00B050"/>
                </a:solidFill>
              </a:rPr>
              <a:t>non-blocking</a:t>
            </a:r>
            <a:r>
              <a:rPr lang="en-US" dirty="0"/>
              <a:t> assignments (</a:t>
            </a:r>
            <a:r>
              <a:rPr lang="en-US" dirty="0">
                <a:solidFill>
                  <a:srgbClr val="0432FF"/>
                </a:solidFill>
                <a:latin typeface="Consolas" pitchFamily="49" charset="0"/>
                <a:cs typeface="Consolas" pitchFamily="49" charset="0"/>
              </a:rPr>
              <a:t>&lt;=</a:t>
            </a:r>
            <a:r>
              <a:rPr lang="en-US" dirty="0"/>
              <a:t>) to model </a:t>
            </a:r>
            <a:r>
              <a:rPr lang="en-US" dirty="0">
                <a:solidFill>
                  <a:srgbClr val="C00000"/>
                </a:solidFill>
              </a:rPr>
              <a:t>synchronous sequential logic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continuous assignments (</a:t>
            </a:r>
            <a:r>
              <a:rPr lang="en-US" dirty="0">
                <a:solidFill>
                  <a:srgbClr val="0432FF"/>
                </a:solidFill>
                <a:latin typeface="Consolas" pitchFamily="49" charset="0"/>
                <a:cs typeface="Consolas" pitchFamily="49" charset="0"/>
              </a:rPr>
              <a:t>assign</a:t>
            </a:r>
            <a:r>
              <a:rPr lang="en-US" dirty="0"/>
              <a:t>) to model simple combinational logic.</a:t>
            </a:r>
          </a:p>
          <a:p>
            <a:pPr marL="457200" lvl="1" indent="0">
              <a:buNone/>
            </a:pPr>
            <a:r>
              <a:rPr lang="en-US" dirty="0"/>
              <a:t>      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230A879B-5626-4A8E-B1AE-7BB031D73F52}"/>
              </a:ext>
            </a:extLst>
          </p:cNvPr>
          <p:cNvSpPr txBox="1">
            <a:spLocks/>
          </p:cNvSpPr>
          <p:nvPr/>
        </p:nvSpPr>
        <p:spPr bwMode="auto">
          <a:xfrm>
            <a:off x="510073" y="2514600"/>
            <a:ext cx="7896225" cy="1066800"/>
          </a:xfrm>
          <a:prstGeom prst="rect">
            <a:avLst/>
          </a:prstGeom>
          <a:solidFill>
            <a:srgbClr val="F6F5BD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pitchFamily="-106" charset="-128"/>
                <a:cs typeface="Consolas" pitchFamily="49" charset="0"/>
              </a:rPr>
              <a:t>always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pitchFamily="-106" charset="-128"/>
                <a:cs typeface="Consolas" pitchFamily="49" charset="0"/>
              </a:rPr>
              <a:t> @ (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pitchFamily="-106" charset="-128"/>
                <a:cs typeface="Consolas" pitchFamily="49" charset="0"/>
              </a:rPr>
              <a:t>posedge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pitchFamily="-106" charset="-128"/>
                <a:cs typeface="Consolas" pitchFamily="49" charset="0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pitchFamily="-106" charset="-128"/>
                <a:cs typeface="Consolas" pitchFamily="49" charset="0"/>
              </a:rPr>
              <a:t>clk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pitchFamily="-106" charset="-128"/>
                <a:cs typeface="Consolas" pitchFamily="49" charset="0"/>
              </a:rPr>
              <a:t>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pitchFamily="-106" charset="-128"/>
                <a:cs typeface="Consolas" pitchFamily="49" charset="0"/>
              </a:rPr>
              <a:t>	  q &lt;= d;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B812F"/>
                </a:solidFill>
                <a:effectLst/>
                <a:uLnTx/>
                <a:uFillTx/>
                <a:latin typeface="Consolas" pitchFamily="49" charset="0"/>
                <a:ea typeface="ＭＳ Ｐゴシック" pitchFamily="-106" charset="-128"/>
                <a:cs typeface="Consolas" pitchFamily="49" charset="0"/>
              </a:rPr>
              <a:t>// non-blocking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4DA4AEF3-9DF8-4C5D-A323-68CBE98178AB}"/>
              </a:ext>
            </a:extLst>
          </p:cNvPr>
          <p:cNvSpPr txBox="1">
            <a:spLocks/>
          </p:cNvSpPr>
          <p:nvPr/>
        </p:nvSpPr>
        <p:spPr bwMode="auto">
          <a:xfrm>
            <a:off x="533400" y="5396593"/>
            <a:ext cx="7896225" cy="470807"/>
          </a:xfrm>
          <a:prstGeom prst="rect">
            <a:avLst/>
          </a:prstGeom>
          <a:solidFill>
            <a:srgbClr val="F6F5BD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pitchFamily="-106" charset="-128"/>
                <a:cs typeface="Consolas" pitchFamily="49" charset="0"/>
              </a:rPr>
              <a:t>assign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pitchFamily="-106" charset="-128"/>
                <a:cs typeface="Consolas" pitchFamily="49" charset="0"/>
              </a:rPr>
              <a:t> y = a &amp; b;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3B812F"/>
              </a:solidFill>
              <a:effectLst/>
              <a:uLnTx/>
              <a:uFillTx/>
              <a:latin typeface="Consolas" pitchFamily="49" charset="0"/>
              <a:ea typeface="ＭＳ Ｐゴシック" pitchFamily="-106" charset="-128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1558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animBg="1"/>
      <p:bldP spid="8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Rules for Signal Assignment (Cont.)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Use </a:t>
            </a:r>
            <a:r>
              <a:rPr lang="en-US" dirty="0">
                <a:solidFill>
                  <a:srgbClr val="0432FF"/>
                </a:solidFill>
                <a:latin typeface="Consolas" pitchFamily="49" charset="0"/>
                <a:cs typeface="Consolas" pitchFamily="49" charset="0"/>
              </a:rPr>
              <a:t>always @ (*) </a:t>
            </a:r>
            <a:r>
              <a:rPr lang="en-US" dirty="0"/>
              <a:t>and </a:t>
            </a:r>
            <a:r>
              <a:rPr lang="en-US" dirty="0">
                <a:solidFill>
                  <a:srgbClr val="C00000"/>
                </a:solidFill>
              </a:rPr>
              <a:t>blocking</a:t>
            </a:r>
            <a:r>
              <a:rPr lang="en-US" dirty="0"/>
              <a:t> assignments (</a:t>
            </a:r>
            <a:r>
              <a:rPr lang="en-US" dirty="0">
                <a:solidFill>
                  <a:srgbClr val="0432FF"/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/>
              <a:t>) to model more </a:t>
            </a:r>
            <a:r>
              <a:rPr lang="en-US" dirty="0">
                <a:solidFill>
                  <a:srgbClr val="C00000"/>
                </a:solidFill>
              </a:rPr>
              <a:t>complicated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combinational logic.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</a:t>
            </a:r>
            <a:r>
              <a:rPr lang="en-US" dirty="0">
                <a:solidFill>
                  <a:srgbClr val="C00000"/>
                </a:solidFill>
              </a:rPr>
              <a:t>cannot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make assignments to the </a:t>
            </a:r>
            <a:r>
              <a:rPr lang="en-US" dirty="0">
                <a:solidFill>
                  <a:srgbClr val="0432FF"/>
                </a:solidFill>
              </a:rPr>
              <a:t>same</a:t>
            </a:r>
            <a:r>
              <a:rPr lang="en-US" dirty="0"/>
              <a:t> signal in more than one always block or in a </a:t>
            </a:r>
            <a:r>
              <a:rPr lang="en-US" i="1" dirty="0"/>
              <a:t>continuous assignment</a:t>
            </a:r>
            <a:endParaRPr lang="de-CH" i="1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4E93CC8-147E-4FD9-A13C-CBA1156EA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283A72F5-F0C1-41DB-997D-AB9CD7EF165C}"/>
              </a:ext>
            </a:extLst>
          </p:cNvPr>
          <p:cNvSpPr txBox="1">
            <a:spLocks/>
          </p:cNvSpPr>
          <p:nvPr/>
        </p:nvSpPr>
        <p:spPr bwMode="auto">
          <a:xfrm>
            <a:off x="762000" y="4118310"/>
            <a:ext cx="3262313" cy="2174167"/>
          </a:xfrm>
          <a:prstGeom prst="rect">
            <a:avLst/>
          </a:prstGeom>
          <a:solidFill>
            <a:srgbClr val="F6F5BD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pitchFamily="-106" charset="-128"/>
                <a:cs typeface="Consolas" pitchFamily="49" charset="0"/>
              </a:rPr>
              <a:t>always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pitchFamily="-106" charset="-128"/>
                <a:cs typeface="Consolas" pitchFamily="49" charset="0"/>
              </a:rPr>
              <a:t> @ (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pitchFamily="-106" charset="-128"/>
                <a:cs typeface="Consolas" pitchFamily="49" charset="0"/>
              </a:rPr>
              <a:t>*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pitchFamily="-106" charset="-128"/>
                <a:cs typeface="Consolas" pitchFamily="49" charset="0"/>
              </a:rPr>
              <a:t>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pitchFamily="-106" charset="-128"/>
                <a:cs typeface="Consolas" pitchFamily="49" charset="0"/>
              </a:rPr>
              <a:t>	  a = b;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3B812F"/>
              </a:solidFill>
              <a:effectLst/>
              <a:uLnTx/>
              <a:uFillTx/>
              <a:latin typeface="Consolas" pitchFamily="49" charset="0"/>
              <a:ea typeface="ＭＳ Ｐゴシック" pitchFamily="-106" charset="-128"/>
              <a:cs typeface="Consolas" pitchFamily="49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pitchFamily="-106" charset="-128"/>
                <a:cs typeface="Consolas" pitchFamily="49" charset="0"/>
              </a:rPr>
              <a:t>always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pitchFamily="-106" charset="-128"/>
                <a:cs typeface="Consolas" pitchFamily="49" charset="0"/>
              </a:rPr>
              <a:t> @ (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pitchFamily="-106" charset="-128"/>
                <a:cs typeface="Consolas" pitchFamily="49" charset="0"/>
              </a:rPr>
              <a:t>*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pitchFamily="-106" charset="-128"/>
                <a:cs typeface="Consolas" pitchFamily="49" charset="0"/>
              </a:rPr>
              <a:t>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pitchFamily="-106" charset="-128"/>
                <a:cs typeface="Consolas" pitchFamily="49" charset="0"/>
              </a:rPr>
              <a:t>	  a = c;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3B812F"/>
              </a:solidFill>
              <a:effectLst/>
              <a:uLnTx/>
              <a:uFillTx/>
              <a:latin typeface="Consolas" pitchFamily="49" charset="0"/>
              <a:ea typeface="ＭＳ Ｐゴシック" pitchFamily="-106" charset="-128"/>
              <a:cs typeface="Consolas" pitchFamily="49" charset="0"/>
            </a:endParaRP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5D2C6AE0-7CBB-4262-91C6-80C1FB1D41F1}"/>
              </a:ext>
            </a:extLst>
          </p:cNvPr>
          <p:cNvSpPr txBox="1">
            <a:spLocks/>
          </p:cNvSpPr>
          <p:nvPr/>
        </p:nvSpPr>
        <p:spPr bwMode="auto">
          <a:xfrm>
            <a:off x="5029200" y="4118311"/>
            <a:ext cx="3262313" cy="2174167"/>
          </a:xfrm>
          <a:prstGeom prst="rect">
            <a:avLst/>
          </a:prstGeom>
          <a:solidFill>
            <a:srgbClr val="F6F5BD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pitchFamily="-106" charset="-128"/>
                <a:cs typeface="Consolas" pitchFamily="49" charset="0"/>
              </a:rPr>
              <a:t>always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pitchFamily="-106" charset="-128"/>
                <a:cs typeface="Consolas" pitchFamily="49" charset="0"/>
              </a:rPr>
              <a:t> @ (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pitchFamily="-106" charset="-128"/>
                <a:cs typeface="Consolas" pitchFamily="49" charset="0"/>
              </a:rPr>
              <a:t>*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pitchFamily="-106" charset="-128"/>
                <a:cs typeface="Consolas" pitchFamily="49" charset="0"/>
              </a:rPr>
              <a:t>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pitchFamily="-106" charset="-128"/>
                <a:cs typeface="Consolas" pitchFamily="49" charset="0"/>
              </a:rPr>
              <a:t>	  a = b;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3B812F"/>
              </a:solidFill>
              <a:effectLst/>
              <a:uLnTx/>
              <a:uFillTx/>
              <a:latin typeface="Consolas" pitchFamily="49" charset="0"/>
              <a:ea typeface="ＭＳ Ｐゴシック" pitchFamily="-106" charset="-128"/>
              <a:cs typeface="Consolas" pitchFamily="49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pitchFamily="-106" charset="-128"/>
                <a:cs typeface="Consolas" pitchFamily="49" charset="0"/>
              </a:rPr>
              <a:t>assign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ea typeface="ＭＳ Ｐゴシック" pitchFamily="-106" charset="-128"/>
                <a:cs typeface="Consolas" pitchFamily="49" charset="0"/>
              </a:rPr>
              <a:t>a = c;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3B812F"/>
              </a:solidFill>
              <a:effectLst/>
              <a:uLnTx/>
              <a:uFillTx/>
              <a:latin typeface="Consolas" pitchFamily="49" charset="0"/>
              <a:ea typeface="ＭＳ Ｐゴシック" pitchFamily="-106" charset="-128"/>
              <a:cs typeface="Consolas" pitchFamily="49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74E674-98D5-464E-9657-22EC660711E4}"/>
              </a:ext>
            </a:extLst>
          </p:cNvPr>
          <p:cNvGrpSpPr/>
          <p:nvPr/>
        </p:nvGrpSpPr>
        <p:grpSpPr>
          <a:xfrm>
            <a:off x="914400" y="4191000"/>
            <a:ext cx="2971800" cy="2000250"/>
            <a:chOff x="914400" y="4191000"/>
            <a:chExt cx="2971800" cy="200025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6D48B38-08C7-450F-A32E-9D639921EF8F}"/>
                </a:ext>
              </a:extLst>
            </p:cNvPr>
            <p:cNvCxnSpPr/>
            <p:nvPr/>
          </p:nvCxnSpPr>
          <p:spPr bwMode="auto">
            <a:xfrm flipH="1">
              <a:off x="914400" y="4191000"/>
              <a:ext cx="2819400" cy="2000250"/>
            </a:xfrm>
            <a:prstGeom prst="line">
              <a:avLst/>
            </a:prstGeom>
            <a:solidFill>
              <a:srgbClr val="C0C0C0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3278FDF-87D1-44BA-9EDB-32AC8E709D1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14400" y="4191000"/>
              <a:ext cx="2971800" cy="2000250"/>
            </a:xfrm>
            <a:prstGeom prst="line">
              <a:avLst/>
            </a:prstGeom>
            <a:solidFill>
              <a:srgbClr val="C0C0C0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D8780DA-AC02-4B81-8A5E-859948670B6B}"/>
              </a:ext>
            </a:extLst>
          </p:cNvPr>
          <p:cNvGrpSpPr/>
          <p:nvPr/>
        </p:nvGrpSpPr>
        <p:grpSpPr>
          <a:xfrm>
            <a:off x="5174456" y="4191000"/>
            <a:ext cx="2971800" cy="2000250"/>
            <a:chOff x="914400" y="4191000"/>
            <a:chExt cx="2971800" cy="20002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23D0715-13FF-4B8E-927F-C5537A6F27E9}"/>
                </a:ext>
              </a:extLst>
            </p:cNvPr>
            <p:cNvCxnSpPr/>
            <p:nvPr/>
          </p:nvCxnSpPr>
          <p:spPr bwMode="auto">
            <a:xfrm flipH="1">
              <a:off x="914400" y="4191000"/>
              <a:ext cx="2819400" cy="2000250"/>
            </a:xfrm>
            <a:prstGeom prst="line">
              <a:avLst/>
            </a:prstGeom>
            <a:solidFill>
              <a:srgbClr val="C0C0C0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F0153F8-9DFC-4D8F-81C1-91FEAA59662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14400" y="4191000"/>
              <a:ext cx="2971800" cy="2000250"/>
            </a:xfrm>
            <a:prstGeom prst="line">
              <a:avLst/>
            </a:prstGeom>
            <a:solidFill>
              <a:srgbClr val="C0C0C0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7755992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 animBg="1"/>
      <p:bldP spid="8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1380" name="Rectangle 3"/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/>
              <a:t>Recall: Finite State Machines (FSMs)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FSM consists of three separate parts: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next state logic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state register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output logic</a:t>
            </a:r>
          </a:p>
          <a:p>
            <a:endParaRPr lang="de-CH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FFF1C50-8165-41B6-9212-E1653B599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3" name="Object 2"/>
          <p:cNvGraphicFramePr>
            <a:graphicFrameLocks noGrp="1" noChangeAspect="1"/>
          </p:cNvGraphicFramePr>
          <p:nvPr>
            <p:custDataLst>
              <p:tags r:id="rId4"/>
            </p:custDataLst>
          </p:nvPr>
        </p:nvGraphicFramePr>
        <p:xfrm>
          <a:off x="381000" y="2971800"/>
          <a:ext cx="8294687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100" name="VISIO" r:id="rId7" imgW="2607338" imgH="573981" progId="Visio.Drawing.6">
                  <p:embed/>
                </p:oleObj>
              </mc:Choice>
              <mc:Fallback>
                <p:oleObj name="VISIO" r:id="rId7" imgW="2607338" imgH="573981" progId="Visio.Drawing.6">
                  <p:embed/>
                  <p:pic>
                    <p:nvPicPr>
                      <p:cNvPr id="3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971800"/>
                        <a:ext cx="8294687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EE25EE8-FF4F-48DA-8AEB-22DAC7F7B1A6}"/>
              </a:ext>
            </a:extLst>
          </p:cNvPr>
          <p:cNvCxnSpPr/>
          <p:nvPr/>
        </p:nvCxnSpPr>
        <p:spPr bwMode="auto">
          <a:xfrm flipH="1">
            <a:off x="4114800" y="4343400"/>
            <a:ext cx="457200" cy="914400"/>
          </a:xfrm>
          <a:prstGeom prst="straightConnector1">
            <a:avLst/>
          </a:prstGeom>
          <a:solidFill>
            <a:srgbClr val="C0C0C0"/>
          </a:solidFill>
          <a:ln w="28575" cap="flat" cmpd="sng" algn="ctr">
            <a:solidFill>
              <a:srgbClr val="0432FF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1C51D6-C70C-4295-A938-114053964BC0}"/>
              </a:ext>
            </a:extLst>
          </p:cNvPr>
          <p:cNvSpPr txBox="1"/>
          <p:nvPr/>
        </p:nvSpPr>
        <p:spPr>
          <a:xfrm>
            <a:off x="3276600" y="52578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state register</a:t>
            </a:r>
          </a:p>
        </p:txBody>
      </p:sp>
    </p:spTree>
    <p:extLst>
      <p:ext uri="{BB962C8B-B14F-4D97-AF65-F5344CB8AC3E}">
        <p14:creationId xmlns:p14="http://schemas.microsoft.com/office/powerpoint/2010/main" val="3214567756"/>
      </p:ext>
    </p:extLst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9144000" cy="1066800"/>
          </a:xfrm>
        </p:spPr>
        <p:txBody>
          <a:bodyPr/>
          <a:lstStyle/>
          <a:p>
            <a:r>
              <a:rPr lang="en-US" sz="3800" dirty="0"/>
              <a:t>Recall: Finite State Machines (FSMs) Comprise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Sequential circuits</a:t>
            </a:r>
          </a:p>
          <a:p>
            <a:pPr lvl="1"/>
            <a:r>
              <a:rPr lang="en-US" dirty="0"/>
              <a:t>State register(s)</a:t>
            </a:r>
          </a:p>
          <a:p>
            <a:pPr lvl="2"/>
            <a:r>
              <a:rPr lang="en-US" dirty="0"/>
              <a:t>Store the current state and </a:t>
            </a:r>
          </a:p>
          <a:p>
            <a:pPr lvl="2"/>
            <a:r>
              <a:rPr lang="en-US" dirty="0"/>
              <a:t>Load the next state at the clock edge</a:t>
            </a:r>
          </a:p>
          <a:p>
            <a:pPr lvl="2"/>
            <a:endParaRPr lang="en-US" dirty="0"/>
          </a:p>
          <a:p>
            <a:r>
              <a:rPr lang="en-US" b="1" dirty="0"/>
              <a:t>Combinational Circuits</a:t>
            </a:r>
          </a:p>
          <a:p>
            <a:pPr lvl="1"/>
            <a:r>
              <a:rPr lang="en-US" dirty="0"/>
              <a:t>Next state logic</a:t>
            </a:r>
          </a:p>
          <a:p>
            <a:pPr lvl="2"/>
            <a:r>
              <a:rPr lang="en-US" dirty="0"/>
              <a:t>Determines what the next state will be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Output logic</a:t>
            </a:r>
          </a:p>
          <a:p>
            <a:pPr lvl="2"/>
            <a:r>
              <a:rPr lang="en-US" dirty="0"/>
              <a:t>Generates the outputs</a:t>
            </a:r>
          </a:p>
          <a:p>
            <a:endParaRPr lang="de-CH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5" name="Object 4"/>
          <p:cNvGraphicFramePr>
            <a:graphicFrameLocks noGrp="1" noChangeAspect="1"/>
          </p:cNvGraphicFramePr>
          <p:nvPr>
            <p:custDataLst>
              <p:tags r:id="rId2"/>
            </p:custDataLst>
          </p:nvPr>
        </p:nvGraphicFramePr>
        <p:xfrm>
          <a:off x="5791200" y="1070094"/>
          <a:ext cx="2971800" cy="155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226" name="VISIO" r:id="rId7" imgW="1485328" imgH="780064" progId="Visio.Drawing.6">
                  <p:embed/>
                </p:oleObj>
              </mc:Choice>
              <mc:Fallback>
                <p:oleObj name="VISIO" r:id="rId7" imgW="1485328" imgH="780064" progId="Visio.Drawing.6">
                  <p:embed/>
                  <p:pic>
                    <p:nvPicPr>
                      <p:cNvPr id="5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1070094"/>
                        <a:ext cx="2971800" cy="155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Grp="1" noChangeAspect="1"/>
          </p:cNvGraphicFramePr>
          <p:nvPr>
            <p:custDataLst>
              <p:tags r:id="rId3"/>
            </p:custDataLst>
          </p:nvPr>
        </p:nvGraphicFramePr>
        <p:xfrm>
          <a:off x="6093074" y="3049005"/>
          <a:ext cx="2573754" cy="1459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227" name="VISIO" r:id="rId9" imgW="1286877" imgH="729688" progId="Visio.Drawing.6">
                  <p:embed/>
                </p:oleObj>
              </mc:Choice>
              <mc:Fallback>
                <p:oleObj name="VISIO" r:id="rId9" imgW="1286877" imgH="729688" progId="Visio.Drawing.6">
                  <p:embed/>
                  <p:pic>
                    <p:nvPicPr>
                      <p:cNvPr id="6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3074" y="3049005"/>
                        <a:ext cx="2573754" cy="14593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Grp="1" noChangeAspect="1"/>
          </p:cNvGraphicFramePr>
          <p:nvPr>
            <p:custDataLst>
              <p:tags r:id="rId4"/>
            </p:custDataLst>
          </p:nvPr>
        </p:nvGraphicFramePr>
        <p:xfrm>
          <a:off x="6042698" y="4795374"/>
          <a:ext cx="2720302" cy="1459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228" name="VISIO" r:id="rId11" imgW="1360151" imgH="729688" progId="Visio.Drawing.6">
                  <p:embed/>
                </p:oleObj>
              </mc:Choice>
              <mc:Fallback>
                <p:oleObj name="VISIO" r:id="rId11" imgW="1360151" imgH="729688" progId="Visio.Drawing.6">
                  <p:embed/>
                  <p:pic>
                    <p:nvPicPr>
                      <p:cNvPr id="7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2698" y="4795374"/>
                        <a:ext cx="2720302" cy="14593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4524319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Metropolitan_bulle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8ACA0D9-A384-4858-9FCC-2505F264A948}" vid="{6AE8C0EA-499D-4586-A497-DF22E9D58294}"/>
    </a:ext>
  </a:extLst>
</a:theme>
</file>

<file path=ppt/theme/theme5.xml><?xml version="1.0" encoding="utf-8"?>
<a:theme xmlns:a="http://schemas.openxmlformats.org/drawingml/2006/main" name="8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7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98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1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Blue Warm">
    <a:dk1>
      <a:sysClr val="windowText" lastClr="000000"/>
    </a:dk1>
    <a:lt1>
      <a:sysClr val="window" lastClr="FFFFFF"/>
    </a:lt1>
    <a:dk2>
      <a:srgbClr val="242852"/>
    </a:dk2>
    <a:lt2>
      <a:srgbClr val="ACCBF9"/>
    </a:lt2>
    <a:accent1>
      <a:srgbClr val="4A66AC"/>
    </a:accent1>
    <a:accent2>
      <a:srgbClr val="629DD1"/>
    </a:accent2>
    <a:accent3>
      <a:srgbClr val="297FD5"/>
    </a:accent3>
    <a:accent4>
      <a:srgbClr val="7F8FA9"/>
    </a:accent4>
    <a:accent5>
      <a:srgbClr val="5AA2AE"/>
    </a:accent5>
    <a:accent6>
      <a:srgbClr val="9D90A0"/>
    </a:accent6>
    <a:hlink>
      <a:srgbClr val="9454C3"/>
    </a:hlink>
    <a:folHlink>
      <a:srgbClr val="3EBBF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1330</TotalTime>
  <Words>8352</Words>
  <Application>Microsoft Macintosh PowerPoint</Application>
  <PresentationFormat>On-screen Show (4:3)</PresentationFormat>
  <Paragraphs>1659</Paragraphs>
  <Slides>115</Slides>
  <Notes>34</Notes>
  <HiddenSlides>2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115</vt:i4>
      </vt:variant>
    </vt:vector>
  </HeadingPairs>
  <TitlesOfParts>
    <vt:vector size="142" baseType="lpstr">
      <vt:lpstr>Arial</vt:lpstr>
      <vt:lpstr>Arial Narrow</vt:lpstr>
      <vt:lpstr>Calibri</vt:lpstr>
      <vt:lpstr>Consolas</vt:lpstr>
      <vt:lpstr>Garamond</vt:lpstr>
      <vt:lpstr>Tahoma</vt:lpstr>
      <vt:lpstr>Times</vt:lpstr>
      <vt:lpstr>Times New Roman</vt:lpstr>
      <vt:lpstr>Verdana</vt:lpstr>
      <vt:lpstr>Wingdings</vt:lpstr>
      <vt:lpstr>Wingdings 2</vt:lpstr>
      <vt:lpstr>Edge</vt:lpstr>
      <vt:lpstr>2_Edge</vt:lpstr>
      <vt:lpstr>3_Edge</vt:lpstr>
      <vt:lpstr>1_Metropolitan_bullet</vt:lpstr>
      <vt:lpstr>83_Edge</vt:lpstr>
      <vt:lpstr>5_Edge</vt:lpstr>
      <vt:lpstr>7_Edge</vt:lpstr>
      <vt:lpstr>98_Edge</vt:lpstr>
      <vt:lpstr>10_Edge</vt:lpstr>
      <vt:lpstr>11_Edge</vt:lpstr>
      <vt:lpstr>8_Edge</vt:lpstr>
      <vt:lpstr>16_Edge</vt:lpstr>
      <vt:lpstr>17_Edge</vt:lpstr>
      <vt:lpstr>1_Edge</vt:lpstr>
      <vt:lpstr>VISIO</vt:lpstr>
      <vt:lpstr>Visio</vt:lpstr>
      <vt:lpstr> Digital Design &amp; Computer Arch.  Lecture 7b: Hardware Description Languages and Verilog</vt:lpstr>
      <vt:lpstr>Required Readings (This Week)</vt:lpstr>
      <vt:lpstr>Required Readings (Next Week)</vt:lpstr>
      <vt:lpstr>Agenda</vt:lpstr>
      <vt:lpstr>Hardware Description Languages &amp; Verilog (Combinational Logic)</vt:lpstr>
      <vt:lpstr>2017: Intel Kaby Lake</vt:lpstr>
      <vt:lpstr>How to Deal with This Complexity?</vt:lpstr>
      <vt:lpstr>Hardware Description Languages</vt:lpstr>
      <vt:lpstr>Hardware Design Using Verilog</vt:lpstr>
      <vt:lpstr>Hierarchical Design</vt:lpstr>
      <vt:lpstr>Top-Down Design Methodology</vt:lpstr>
      <vt:lpstr>Bottom-Up Design Methodology</vt:lpstr>
      <vt:lpstr>Defining a Module in Verilog</vt:lpstr>
      <vt:lpstr>Implementing a Module in Verilog</vt:lpstr>
      <vt:lpstr>A Question of Style</vt:lpstr>
      <vt:lpstr>What If We Have Multi-bit Input/Output?</vt:lpstr>
      <vt:lpstr>Manipulating Bits </vt:lpstr>
      <vt:lpstr>Basic Syntax</vt:lpstr>
      <vt:lpstr>Two Main Styles of HDL Implementation</vt:lpstr>
      <vt:lpstr>Structural (Gate-Level) HDL</vt:lpstr>
      <vt:lpstr>Structural HDL: Instantiating a Module</vt:lpstr>
      <vt:lpstr>Structural HDL Example</vt:lpstr>
      <vt:lpstr>Structural HDL Example</vt:lpstr>
      <vt:lpstr>Structural HDL Example</vt:lpstr>
      <vt:lpstr>Structural HDL Example</vt:lpstr>
      <vt:lpstr>Structural HDL Example</vt:lpstr>
      <vt:lpstr>Structural HDL Example 2</vt:lpstr>
      <vt:lpstr>Behavioral HDL</vt:lpstr>
      <vt:lpstr>Recall: Two Main Styles of HDL Implementation</vt:lpstr>
      <vt:lpstr>Behavioral HDL: Defining Functionality</vt:lpstr>
      <vt:lpstr>Behavioral HDL: Schematic View</vt:lpstr>
      <vt:lpstr>Bitwise Operators in Behavioral Verilog</vt:lpstr>
      <vt:lpstr>Bitwise Operators: Schematic View</vt:lpstr>
      <vt:lpstr>Reduction Operators in Behavioral Verilog</vt:lpstr>
      <vt:lpstr>Reduction Operators: Schematic View</vt:lpstr>
      <vt:lpstr>Conditional Assignment in Behavioral Verilog</vt:lpstr>
      <vt:lpstr>Conditional Assignment: Schematic View</vt:lpstr>
      <vt:lpstr>More Complex Conditional Assignments</vt:lpstr>
      <vt:lpstr>Even More Complex Conditional Assignments</vt:lpstr>
      <vt:lpstr>Precedence of Operations in Verilog</vt:lpstr>
      <vt:lpstr>How to Express Numbers ?</vt:lpstr>
      <vt:lpstr>Number Representation in Verilog</vt:lpstr>
      <vt:lpstr>Reminder: Floating Signals (Z)</vt:lpstr>
      <vt:lpstr>Recall: Tri-State Buffer</vt:lpstr>
      <vt:lpstr>Recall: Example Use of Tri-State Buffers</vt:lpstr>
      <vt:lpstr>Recall: Example Design with Tri-State Buffers</vt:lpstr>
      <vt:lpstr>Truth Table for AND with Z and X</vt:lpstr>
      <vt:lpstr>What Happens with HDL Code?</vt:lpstr>
      <vt:lpstr>Recall This “example”</vt:lpstr>
      <vt:lpstr>Synthesizing the “example”</vt:lpstr>
      <vt:lpstr>Simulating the “example”</vt:lpstr>
      <vt:lpstr>What We Have Seen So Far</vt:lpstr>
      <vt:lpstr>More Verilog Examples</vt:lpstr>
      <vt:lpstr>Comparing Two Numbers</vt:lpstr>
      <vt:lpstr>Gate-Level Implementation</vt:lpstr>
      <vt:lpstr>Using Logical Operators</vt:lpstr>
      <vt:lpstr>Eliminating Intermediate Signals</vt:lpstr>
      <vt:lpstr>Multi-Bit Signals (Bus)</vt:lpstr>
      <vt:lpstr>Bitwise Operations</vt:lpstr>
      <vt:lpstr>Highest Abstraction Level: Comparing Two Numbers</vt:lpstr>
      <vt:lpstr>Writing More Reusable Verilog Code</vt:lpstr>
      <vt:lpstr>Parameterized Modules</vt:lpstr>
      <vt:lpstr>Instantiating Parameterized Modules</vt:lpstr>
      <vt:lpstr>What Is the BEST Way of Writing Verilog</vt:lpstr>
      <vt:lpstr>What About Timing? </vt:lpstr>
      <vt:lpstr>Good Practices</vt:lpstr>
      <vt:lpstr>Summary (HDL for Combinational Logic)</vt:lpstr>
      <vt:lpstr>Implementing Sequential Logic Using Verilog</vt:lpstr>
      <vt:lpstr>Combinational + Memory = Sequential</vt:lpstr>
      <vt:lpstr>Sequential Logic in Verilog</vt:lpstr>
      <vt:lpstr>The “always” Block</vt:lpstr>
      <vt:lpstr>Example: D Flip-Flop</vt:lpstr>
      <vt:lpstr>Example: D Flip-Flop</vt:lpstr>
      <vt:lpstr>Example: D Flip-Flop</vt:lpstr>
      <vt:lpstr>Asynchronous and Synchronous Reset</vt:lpstr>
      <vt:lpstr>D Flip-Flop with Asynchronous Reset</vt:lpstr>
      <vt:lpstr>D Flip-Flop with Asynchronous Reset</vt:lpstr>
      <vt:lpstr>D Flip-Flop with Asynchronous Reset</vt:lpstr>
      <vt:lpstr>D Flip-Flop with Synchronous Reset</vt:lpstr>
      <vt:lpstr>D Flip-Flop with Enable and Reset</vt:lpstr>
      <vt:lpstr>Example: D Latch</vt:lpstr>
      <vt:lpstr>Summary: Sequential Statements So Far</vt:lpstr>
      <vt:lpstr>Basics of always Blocks</vt:lpstr>
      <vt:lpstr>Why Does an always Block Remember?</vt:lpstr>
      <vt:lpstr>An always Block Does NOT Always Remember</vt:lpstr>
      <vt:lpstr>always Blocks for Combinational Circuits</vt:lpstr>
      <vt:lpstr>Sequential or Combinational?</vt:lpstr>
      <vt:lpstr>The always Block is NOT Always Practical/Nice</vt:lpstr>
      <vt:lpstr>always Block for Case Statements (Handy!)</vt:lpstr>
      <vt:lpstr>Summary: always Block</vt:lpstr>
      <vt:lpstr>Non-Blocking and Blocking Assignments</vt:lpstr>
      <vt:lpstr>Why use (Non)-Blocking Statements</vt:lpstr>
      <vt:lpstr>Example: Blocking Assignment</vt:lpstr>
      <vt:lpstr>The Same Example: Non-Blocking Assignment</vt:lpstr>
      <vt:lpstr>The Same Example: Non-Blocking Assignment</vt:lpstr>
      <vt:lpstr>Rules for Signal Assignment</vt:lpstr>
      <vt:lpstr>Rules for Signal Assignment (Cont.)</vt:lpstr>
      <vt:lpstr>Recall: Finite State Machines (FSMs)</vt:lpstr>
      <vt:lpstr>Recall: Finite State Machines (FSMs) Comprise</vt:lpstr>
      <vt:lpstr>FSM Example 1: Divide the Clock Frequency by 3 </vt:lpstr>
      <vt:lpstr>Implementing FSM Example 1: Definitions</vt:lpstr>
      <vt:lpstr>Implementing FSM Example 1: State Register</vt:lpstr>
      <vt:lpstr>Implementing FSM Example 1: Next State Logic</vt:lpstr>
      <vt:lpstr>Implementing FSM Example 1: Output Logic</vt:lpstr>
      <vt:lpstr>Implementation of FSM Example 1</vt:lpstr>
      <vt:lpstr> Digital Design &amp; Computer Arch.  Lecture 7b: Hardware Description Languages and Verilog</vt:lpstr>
      <vt:lpstr>We did not cover the following. They are for your preparation.</vt:lpstr>
      <vt:lpstr>FSM Example 2: Smiling Snail</vt:lpstr>
      <vt:lpstr>Implementing FSM Example 2: Definitions</vt:lpstr>
      <vt:lpstr>Implementing FSM Example 2: State Register</vt:lpstr>
      <vt:lpstr>Implementing FSM Example 2: Next State Logic</vt:lpstr>
      <vt:lpstr>Implementing FSM Example 2: Output Logic</vt:lpstr>
      <vt:lpstr>Implementation of FSM Example 2</vt:lpstr>
      <vt:lpstr>What Did We Learn?</vt:lpstr>
      <vt:lpstr>Next Lecture:   Timing and Verification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18-741  Advanced Computer Architecture Lecture 1: Intro and Basics</dc:title>
  <dc:creator>Onur Mutlu</dc:creator>
  <cp:lastModifiedBy>Can Firtina</cp:lastModifiedBy>
  <cp:revision>58</cp:revision>
  <dcterms:created xsi:type="dcterms:W3CDTF">2010-09-08T00:51:32Z</dcterms:created>
  <dcterms:modified xsi:type="dcterms:W3CDTF">2020-03-11T12:29:12Z</dcterms:modified>
</cp:coreProperties>
</file>